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ink/ink1.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329" r:id="rId13"/>
    <p:sldId id="2344" r:id="rId14"/>
    <p:sldId id="2389" r:id="rId15"/>
    <p:sldId id="2382" r:id="rId16"/>
    <p:sldId id="2390" r:id="rId17"/>
    <p:sldId id="2384" r:id="rId18"/>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1.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5.fntdata"/><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4.fntdata"/><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notesMaster" Target="notesMasters/notesMaster1.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3.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bg1"/>
            </a:solidFill>
            <a:ln>
              <a:solidFill>
                <a:schemeClr val="bg2"/>
              </a:solidFill>
            </a:ln>
            <a:effectLst/>
          </c:spPr>
          <c:invertIfNegative val="0"/>
          <c:dPt>
            <c:idx val="4"/>
            <c:invertIfNegative val="0"/>
            <c:bubble3D val="0"/>
            <c:spPr>
              <a:solidFill>
                <a:schemeClr val="bg1"/>
              </a:solidFill>
              <a:ln>
                <a:solidFill>
                  <a:schemeClr val="bg2"/>
                </a:solidFill>
              </a:ln>
              <a:effectLst/>
            </c:spPr>
            <c:extLst>
              <c:ext xmlns:c16="http://schemas.microsoft.com/office/drawing/2014/chart" uri="{C3380CC4-5D6E-409C-BE32-E72D297353CC}">
                <c16:uniqueId val="{00000001-299A-43FD-851D-65DD364C12B4}"/>
              </c:ext>
            </c:extLst>
          </c:dPt>
          <c:dPt>
            <c:idx val="5"/>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3-299A-43FD-851D-65DD364C12B4}"/>
              </c:ext>
            </c:extLst>
          </c:dPt>
          <c:dPt>
            <c:idx val="9"/>
            <c:invertIfNegative val="0"/>
            <c:bubble3D val="0"/>
            <c:spPr>
              <a:solidFill>
                <a:schemeClr val="bg1"/>
              </a:solidFill>
              <a:ln>
                <a:solidFill>
                  <a:schemeClr val="bg2"/>
                </a:solidFill>
              </a:ln>
              <a:effectLst/>
            </c:spPr>
            <c:extLst>
              <c:ext xmlns:c16="http://schemas.microsoft.com/office/drawing/2014/chart" uri="{C3380CC4-5D6E-409C-BE32-E72D297353CC}">
                <c16:uniqueId val="{00000005-299A-43FD-851D-65DD364C12B4}"/>
              </c:ext>
            </c:extLst>
          </c:dPt>
          <c:dLbls>
            <c:dLbl>
              <c:idx val="5"/>
              <c:tx>
                <c:rich>
                  <a:bodyPr/>
                  <a:lstStyle/>
                  <a:p>
                    <a:fld id="{7FC2462D-6FCD-45AC-BD43-AF9B48380E67}"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99A-43FD-851D-65DD364C12B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solidFill>
                    <a:effectLst/>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Other/Unknown/Non-diagnostic</c:v>
                </c:pt>
                <c:pt idx="1">
                  <c:v>Non-ST-elevation Myocardial Infarction</c:v>
                </c:pt>
                <c:pt idx="2">
                  <c:v>Pulmonary Embolus</c:v>
                </c:pt>
                <c:pt idx="3">
                  <c:v>Tachycardia Related</c:v>
                </c:pt>
                <c:pt idx="4">
                  <c:v>Right Bundle Branch Block</c:v>
                </c:pt>
                <c:pt idx="5">
                  <c:v>Left Ventricular Hypertrophy</c:v>
                </c:pt>
                <c:pt idx="6">
                  <c:v>Vasospasm</c:v>
                </c:pt>
                <c:pt idx="7">
                  <c:v>Myocarditis</c:v>
                </c:pt>
                <c:pt idx="8">
                  <c:v>Stress Cardiomyopathy</c:v>
                </c:pt>
                <c:pt idx="9">
                  <c:v>Left Bundle Branch Block/Pacemaker</c:v>
                </c:pt>
                <c:pt idx="10">
                  <c:v>Pericarditis</c:v>
                </c:pt>
                <c:pt idx="11">
                  <c:v>Early Repolarization</c:v>
                </c:pt>
                <c:pt idx="12">
                  <c:v>Previous Myocardial Infarction</c:v>
                </c:pt>
              </c:strCache>
            </c:strRef>
          </c:cat>
          <c:val>
            <c:numRef>
              <c:f>Sheet1!$C$2:$C$14</c:f>
              <c:numCache>
                <c:formatCode>0%</c:formatCode>
                <c:ptCount val="13"/>
                <c:pt idx="0">
                  <c:v>0.16577540106951871</c:v>
                </c:pt>
                <c:pt idx="1">
                  <c:v>1.06951871657754E-2</c:v>
                </c:pt>
                <c:pt idx="2">
                  <c:v>1.06951871657754E-2</c:v>
                </c:pt>
                <c:pt idx="3">
                  <c:v>1.6042780748663103E-2</c:v>
                </c:pt>
                <c:pt idx="4">
                  <c:v>1.6042780748663103E-2</c:v>
                </c:pt>
                <c:pt idx="5">
                  <c:v>4.8128342245989303E-2</c:v>
                </c:pt>
                <c:pt idx="6">
                  <c:v>6.9518716577540107E-2</c:v>
                </c:pt>
                <c:pt idx="7">
                  <c:v>8.0213903743315509E-2</c:v>
                </c:pt>
                <c:pt idx="8">
                  <c:v>9.0909090909090912E-2</c:v>
                </c:pt>
                <c:pt idx="9">
                  <c:v>9.6256684491978606E-2</c:v>
                </c:pt>
                <c:pt idx="10">
                  <c:v>0.10695187165775401</c:v>
                </c:pt>
                <c:pt idx="11">
                  <c:v>0.13368983957219252</c:v>
                </c:pt>
                <c:pt idx="12">
                  <c:v>0.15508021390374332</c:v>
                </c:pt>
              </c:numCache>
            </c:numRef>
          </c:val>
          <c:extLst>
            <c:ext xmlns:c16="http://schemas.microsoft.com/office/drawing/2014/chart" uri="{C3380CC4-5D6E-409C-BE32-E72D297353CC}">
              <c16:uniqueId val="{00000006-299A-43FD-851D-65DD364C12B4}"/>
            </c:ext>
          </c:extLst>
        </c:ser>
        <c:dLbls>
          <c:showLegendKey val="0"/>
          <c:showVal val="0"/>
          <c:showCatName val="0"/>
          <c:showSerName val="0"/>
          <c:showPercent val="0"/>
          <c:showBubbleSize val="0"/>
        </c:dLbls>
        <c:gapWidth val="25"/>
        <c:axId val="1304985168"/>
        <c:axId val="1197918640"/>
      </c:barChart>
      <c:catAx>
        <c:axId val="1304985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2"/>
                </a:solidFill>
                <a:latin typeface="+mj-lt"/>
                <a:ea typeface="+mn-ea"/>
                <a:cs typeface="+mn-cs"/>
              </a:defRPr>
            </a:pPr>
            <a:endParaRPr lang="en-US"/>
          </a:p>
        </c:txPr>
        <c:crossAx val="1197918640"/>
        <c:crosses val="autoZero"/>
        <c:auto val="1"/>
        <c:lblAlgn val="ctr"/>
        <c:lblOffset val="100"/>
        <c:noMultiLvlLbl val="0"/>
      </c:catAx>
      <c:valAx>
        <c:axId val="1197918640"/>
        <c:scaling>
          <c:orientation val="minMax"/>
        </c:scaling>
        <c:delete val="1"/>
        <c:axPos val="b"/>
        <c:numFmt formatCode="0%" sourceLinked="1"/>
        <c:majorTickMark val="none"/>
        <c:minorTickMark val="none"/>
        <c:tickLblPos val="nextTo"/>
        <c:crossAx val="1304985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31T01:35:04.916"/>
    </inkml:context>
    <inkml:brush xml:id="br0">
      <inkml:brushProperty name="width" value="0.05" units="cm"/>
      <inkml:brushProperty name="height" value="0.05" units="cm"/>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Junctional Escape.</a:t>
            </a:r>
          </a:p>
          <a:p>
            <a:endParaRPr/>
          </a:p>
          <a:p>
            <a:r>
              <a:t>Junctional Escape, Sinus Node Dysfunction. This junctional escape rhythm alternates with atrial fibrillation, classic for sick sinus syndrome – a collection of maladies related to sinus node dysfunction from degenerative disease.</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Anterior ST-elevation Myocardial Infarction.</a:t>
            </a:r>
          </a:p>
          <a:p>
            <a:endParaRPr/>
          </a:p>
          <a:p>
            <a:r>
              <a:t>Anterior ST-elevation Myocardial Infarction, Right Bundle Branch Block. Typically, with a right bundle branch block, the ST-segments are slightly depressed in leads V1-3; therefore, any degree of ST-segment elevation in these leads is concerning for anterior myocardial infarction. Left heart catheterization revealed a 95% culprit lesion to the left main and percutaneous coronary intervention was successful.</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Pseudo-Left Ventricular Hypertrophy.</a:t>
            </a:r>
          </a:p>
          <a:p>
            <a:endParaRPr/>
          </a:p>
          <a:p>
            <a:r>
              <a:t>Pseudo-Left Ventricular Hypertrophy, Pseudo-Right Atrial Enlargement, T-wave Inversions. This ECG is a mimic of left ventricular hypertrophy and right atrial enlargement in a very young, thin individual. Just as increased soft-tissue impedance from adipose or edema can influence the surface ECG by dampening the conduction of electrical impulses, an especially slender body habitus can have the inverse effect. In this case, the various electrocardiographic abnormalities were simply amplifications of normal cardiac activity. One potentially helpful hint is the combination of left ventricular hypertrophy with right axis deviation – the former when truly representative of ventricular hypertrophy being more commonly associated with leftward axis deviation.</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B0AA7-0847-2582-DA7B-9E5157AB1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F82C98-EC6A-DBF4-91CD-16942E3117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D8AFD5-DDBD-D2D2-175E-DE474ECE1B50}"/>
              </a:ext>
            </a:extLst>
          </p:cNvPr>
          <p:cNvSpPr>
            <a:spLocks noGrp="1"/>
          </p:cNvSpPr>
          <p:nvPr>
            <p:ph type="body" idx="1"/>
          </p:nvPr>
        </p:nvSpPr>
        <p:spPr/>
        <p:txBody>
          <a:bodyPr/>
          <a:lstStyle/>
          <a:p>
            <a:r>
              <a:rPr lang="en-US"/>
              <a:t>Sensitivity 77%</a:t>
            </a:r>
          </a:p>
          <a:p>
            <a:r>
              <a:rPr lang="en-US"/>
              <a:t>Specificity 91%</a:t>
            </a:r>
          </a:p>
        </p:txBody>
      </p:sp>
      <p:sp>
        <p:nvSpPr>
          <p:cNvPr id="4" name="Slide Number Placeholder 3">
            <a:extLst>
              <a:ext uri="{FF2B5EF4-FFF2-40B4-BE49-F238E27FC236}">
                <a16:creationId xmlns:a16="http://schemas.microsoft.com/office/drawing/2014/main" id="{CD5E31D0-1DE9-5C3E-974F-EABA644836A2}"/>
              </a:ext>
            </a:extLst>
          </p:cNvPr>
          <p:cNvSpPr>
            <a:spLocks noGrp="1"/>
          </p:cNvSpPr>
          <p:nvPr>
            <p:ph type="sldNum" sz="quarter" idx="5"/>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2180423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Sodium Channel Toxicity.</a:t>
            </a:r>
          </a:p>
          <a:p>
            <a:endParaRPr/>
          </a:p>
          <a:p>
            <a:r>
              <a:t>Sodium Channel Toxicity. This ECG represents sodium channel toxicity in a patient with tricyclic antidepressant overdose. Features of sodium channel toxicity include right axis deviation, tall terminal R wave in aVR (Figure 16), and a slightly widened QRS complex.</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Right Heart Strain.</a:t>
            </a:r>
          </a:p>
          <a:p>
            <a:endParaRPr/>
          </a:p>
          <a:p>
            <a:r>
              <a:t>Right Heart Strain, Right Atrial Enlargement, Pulmonary Embolism. This patient was diagnosed with a submassive pulmonary embolism. Findings of right heart strain in this ECG include early R wave progression, right axis deviation, right atrial enlargement, ST-segment depressions, and T-wave inversions in inferolateral leads.</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499459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customXml" Target="../ink/ink1.xml"/><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NUL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9</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64-year-old male presents with </a:t>
            </a:r>
            <a:r>
              <a:rPr lang="en-US" dirty="0">
                <a:latin typeface="+mn-lt"/>
              </a:rPr>
              <a:t>bradycardia</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34</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4-TachyBradyAF-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fontScale="90000"/>
          </a:bodyPr>
          <a:lstStyle/>
          <a:p>
            <a:r>
              <a:rPr lang="en-US" dirty="0">
                <a:solidFill>
                  <a:schemeClr val="bg2"/>
                </a:solidFill>
              </a:rPr>
              <a:t>71-year-old male presents with </a:t>
            </a:r>
            <a:r>
              <a:rPr lang="en-US" dirty="0">
                <a:latin typeface="+mn-lt"/>
              </a:rPr>
              <a:t>dyspnea &amp; chest pain</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35</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35-Ant STEMI-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fontScale="90000"/>
          </a:bodyPr>
          <a:lstStyle/>
          <a:p>
            <a:r>
              <a:rPr lang="en-US" dirty="0">
                <a:solidFill>
                  <a:schemeClr val="bg2"/>
                </a:solidFill>
              </a:rPr>
              <a:t>29-year-old male presents with </a:t>
            </a:r>
            <a:r>
              <a:rPr lang="en-US" dirty="0">
                <a:latin typeface="+mn-lt"/>
              </a:rPr>
              <a:t>pleuritic chest pain</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36</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36-LVH RAD RAE-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8ABD24-0AA5-0919-8BE2-8BD89A4BEDAC}"/>
              </a:ext>
            </a:extLst>
          </p:cNvPr>
          <p:cNvSpPr>
            <a:spLocks noGrp="1"/>
          </p:cNvSpPr>
          <p:nvPr>
            <p:ph type="title"/>
          </p:nvPr>
        </p:nvSpPr>
        <p:spPr/>
        <p:txBody>
          <a:bodyPr/>
          <a:lstStyle/>
          <a:p>
            <a:r>
              <a:rPr lang="en-US">
                <a:solidFill>
                  <a:schemeClr val="accent1"/>
                </a:solidFill>
              </a:rPr>
              <a:t>False Positive </a:t>
            </a:r>
            <a:r>
              <a:rPr lang="en-US"/>
              <a:t>Activation</a:t>
            </a:r>
          </a:p>
        </p:txBody>
      </p:sp>
      <p:graphicFrame>
        <p:nvGraphicFramePr>
          <p:cNvPr id="5" name="Chart 4">
            <a:extLst>
              <a:ext uri="{FF2B5EF4-FFF2-40B4-BE49-F238E27FC236}">
                <a16:creationId xmlns:a16="http://schemas.microsoft.com/office/drawing/2014/main" id="{E1FC8429-145F-47AD-C8A0-A389869E23A1}"/>
              </a:ext>
            </a:extLst>
          </p:cNvPr>
          <p:cNvGraphicFramePr/>
          <p:nvPr>
            <p:extLst>
              <p:ext uri="{D42A27DB-BD31-4B8C-83A1-F6EECF244321}">
                <p14:modId xmlns:p14="http://schemas.microsoft.com/office/powerpoint/2010/main" val="12049619"/>
              </p:ext>
            </p:extLst>
          </p:nvPr>
        </p:nvGraphicFramePr>
        <p:xfrm>
          <a:off x="838200" y="1565995"/>
          <a:ext cx="10515600" cy="4802187"/>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5D21B7CB-D3E1-219E-1B2D-48693011D17C}"/>
              </a:ext>
            </a:extLst>
          </p:cNvPr>
          <p:cNvSpPr txBox="1"/>
          <p:nvPr/>
        </p:nvSpPr>
        <p:spPr>
          <a:xfrm>
            <a:off x="0" y="6303138"/>
            <a:ext cx="12192000" cy="461665"/>
          </a:xfrm>
          <a:prstGeom prst="rect">
            <a:avLst/>
          </a:prstGeom>
          <a:noFill/>
        </p:spPr>
        <p:txBody>
          <a:bodyPr wrap="square" rtlCol="0">
            <a:spAutoFit/>
          </a:bodyPr>
          <a:lstStyle/>
          <a:p>
            <a:r>
              <a:rPr lang="en-US" sz="1200" b="0" i="0" dirty="0">
                <a:solidFill>
                  <a:srgbClr val="222222"/>
                </a:solidFill>
                <a:effectLst/>
                <a:latin typeface="+mj-lt"/>
              </a:rPr>
              <a:t>McCabe JM, Armstrong EJ, Kulkarni A, et al. Prevalence and factors associated with false-positive ST-segment elevation myocardial infarction diagnoses at primary percutaneous coronary intervention–capable centers: a report from the Activate-SF registry. </a:t>
            </a:r>
            <a:r>
              <a:rPr lang="en-US" sz="1200" b="0" i="1" dirty="0">
                <a:solidFill>
                  <a:srgbClr val="222222"/>
                </a:solidFill>
                <a:effectLst/>
                <a:latin typeface="+mj-lt"/>
              </a:rPr>
              <a:t>Arch Intern Med</a:t>
            </a:r>
            <a:r>
              <a:rPr lang="en-US" sz="1200" b="0" i="0" dirty="0">
                <a:solidFill>
                  <a:srgbClr val="222222"/>
                </a:solidFill>
                <a:effectLst/>
                <a:latin typeface="+mj-lt"/>
              </a:rPr>
              <a:t>. 2012;172(11):864-871.</a:t>
            </a:r>
            <a:endParaRPr lang="en-US" sz="1200" dirty="0">
              <a:latin typeface="+mj-lt"/>
            </a:endParaRPr>
          </a:p>
        </p:txBody>
      </p:sp>
      <p:sp>
        <p:nvSpPr>
          <p:cNvPr id="3" name="TextBox 2">
            <a:extLst>
              <a:ext uri="{FF2B5EF4-FFF2-40B4-BE49-F238E27FC236}">
                <a16:creationId xmlns:a16="http://schemas.microsoft.com/office/drawing/2014/main" id="{BABD9883-473F-5530-B989-A8E7EC30DE65}"/>
              </a:ext>
            </a:extLst>
          </p:cNvPr>
          <p:cNvSpPr txBox="1"/>
          <p:nvPr/>
        </p:nvSpPr>
        <p:spPr>
          <a:xfrm>
            <a:off x="1680198" y="4151529"/>
            <a:ext cx="2558267" cy="307777"/>
          </a:xfrm>
          <a:prstGeom prst="rect">
            <a:avLst/>
          </a:prstGeom>
          <a:noFill/>
        </p:spPr>
        <p:txBody>
          <a:bodyPr wrap="square" rtlCol="0">
            <a:spAutoFit/>
          </a:bodyPr>
          <a:lstStyle/>
          <a:p>
            <a:r>
              <a:rPr lang="en-US" sz="1400" dirty="0">
                <a:solidFill>
                  <a:schemeClr val="accent1"/>
                </a:solidFill>
                <a:latin typeface="+mj-lt"/>
              </a:rPr>
              <a:t>Left Ventricular Hypertrophy</a:t>
            </a:r>
          </a:p>
        </p:txBody>
      </p:sp>
    </p:spTree>
    <p:extLst>
      <p:ext uri="{BB962C8B-B14F-4D97-AF65-F5344CB8AC3E}">
        <p14:creationId xmlns:p14="http://schemas.microsoft.com/office/powerpoint/2010/main" val="3331256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B8E9A-4E94-3A59-14F8-BF6CA20C0B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AB9234-C144-B5E2-0905-CFD74BD7E065}"/>
              </a:ext>
            </a:extLst>
          </p:cNvPr>
          <p:cNvSpPr>
            <a:spLocks noGrp="1"/>
          </p:cNvSpPr>
          <p:nvPr>
            <p:ph type="title"/>
          </p:nvPr>
        </p:nvSpPr>
        <p:spPr/>
        <p:txBody>
          <a:bodyPr/>
          <a:lstStyle/>
          <a:p>
            <a:r>
              <a:rPr lang="en-US">
                <a:solidFill>
                  <a:schemeClr val="accent1"/>
                </a:solidFill>
              </a:rPr>
              <a:t>Armstrong</a:t>
            </a:r>
            <a:r>
              <a:rPr lang="en-US"/>
              <a:t> Algorithm for STE in </a:t>
            </a:r>
            <a:r>
              <a:rPr lang="en-US">
                <a:solidFill>
                  <a:schemeClr val="accent1"/>
                </a:solidFill>
              </a:rPr>
              <a:t>LVH</a:t>
            </a:r>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B5FA996B-C465-27C4-FB0F-638C4C202FEB}"/>
                  </a:ext>
                </a:extLst>
              </p14:cNvPr>
              <p14:cNvContentPartPr/>
              <p14:nvPr/>
            </p14:nvContentPartPr>
            <p14:xfrm>
              <a:off x="5008543" y="1326899"/>
              <a:ext cx="360" cy="360"/>
            </p14:xfrm>
          </p:contentPart>
        </mc:Choice>
        <mc:Fallback xmlns="">
          <p:pic>
            <p:nvPicPr>
              <p:cNvPr id="9" name="Ink 8">
                <a:extLst>
                  <a:ext uri="{FF2B5EF4-FFF2-40B4-BE49-F238E27FC236}">
                    <a16:creationId xmlns:a16="http://schemas.microsoft.com/office/drawing/2014/main" id="{B5FA996B-C465-27C4-FB0F-638C4C202FEB}"/>
                  </a:ext>
                </a:extLst>
              </p:cNvPr>
              <p:cNvPicPr/>
              <p:nvPr/>
            </p:nvPicPr>
            <p:blipFill>
              <a:blip r:embed="rId4"/>
              <a:stretch>
                <a:fillRect/>
              </a:stretch>
            </p:blipFill>
            <p:spPr>
              <a:xfrm>
                <a:off x="4999543" y="1317899"/>
                <a:ext cx="18000" cy="18000"/>
              </a:xfrm>
              <a:prstGeom prst="rect">
                <a:avLst/>
              </a:prstGeom>
            </p:spPr>
          </p:pic>
        </mc:Fallback>
      </mc:AlternateContent>
      <p:sp>
        <p:nvSpPr>
          <p:cNvPr id="3" name="TextBox 2">
            <a:extLst>
              <a:ext uri="{FF2B5EF4-FFF2-40B4-BE49-F238E27FC236}">
                <a16:creationId xmlns:a16="http://schemas.microsoft.com/office/drawing/2014/main" id="{2EB530DB-A071-F886-75F7-3545364C30B9}"/>
              </a:ext>
            </a:extLst>
          </p:cNvPr>
          <p:cNvSpPr txBox="1"/>
          <p:nvPr/>
        </p:nvSpPr>
        <p:spPr>
          <a:xfrm>
            <a:off x="0" y="6287661"/>
            <a:ext cx="12192000" cy="461665"/>
          </a:xfrm>
          <a:prstGeom prst="rect">
            <a:avLst/>
          </a:prstGeom>
          <a:noFill/>
        </p:spPr>
        <p:txBody>
          <a:bodyPr wrap="square" rtlCol="0">
            <a:spAutoFit/>
          </a:bodyPr>
          <a:lstStyle/>
          <a:p>
            <a:r>
              <a:rPr lang="en-US" sz="1200" b="0" i="0" dirty="0">
                <a:solidFill>
                  <a:srgbClr val="222222"/>
                </a:solidFill>
                <a:effectLst/>
                <a:latin typeface="+mj-lt"/>
              </a:rPr>
              <a:t>Armstrong EJ, Kulkarni AR, Bhave PD, et al. Electrocardiographic criteria for ST-elevation myocardial infarction in patients with left ventricular hypertrophy. </a:t>
            </a:r>
            <a:r>
              <a:rPr lang="en-US" sz="1200" b="0" i="1" dirty="0">
                <a:solidFill>
                  <a:srgbClr val="222222"/>
                </a:solidFill>
                <a:effectLst/>
                <a:latin typeface="+mj-lt"/>
              </a:rPr>
              <a:t>Am J </a:t>
            </a:r>
            <a:r>
              <a:rPr lang="en-US" sz="1200" b="0" i="1" dirty="0" err="1">
                <a:solidFill>
                  <a:srgbClr val="222222"/>
                </a:solidFill>
                <a:effectLst/>
                <a:latin typeface="+mj-lt"/>
              </a:rPr>
              <a:t>Cardiol</a:t>
            </a:r>
            <a:r>
              <a:rPr lang="en-US" sz="1200" b="0" i="0" dirty="0">
                <a:solidFill>
                  <a:srgbClr val="222222"/>
                </a:solidFill>
                <a:effectLst/>
                <a:latin typeface="+mj-lt"/>
              </a:rPr>
              <a:t>. 2012;110(7):977-983.</a:t>
            </a:r>
            <a:endParaRPr lang="en-US" sz="1200" dirty="0">
              <a:latin typeface="+mj-lt"/>
            </a:endParaRPr>
          </a:p>
        </p:txBody>
      </p:sp>
      <p:pic>
        <p:nvPicPr>
          <p:cNvPr id="5" name="Picture 4">
            <a:extLst>
              <a:ext uri="{FF2B5EF4-FFF2-40B4-BE49-F238E27FC236}">
                <a16:creationId xmlns:a16="http://schemas.microsoft.com/office/drawing/2014/main" id="{3694FEBF-6DCF-7E97-A925-3F4EDF94617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506150" y="1560696"/>
            <a:ext cx="5186787" cy="4479251"/>
          </a:xfrm>
          <a:prstGeom prst="rect">
            <a:avLst/>
          </a:prstGeom>
        </p:spPr>
      </p:pic>
      <p:grpSp>
        <p:nvGrpSpPr>
          <p:cNvPr id="6" name="Group 5">
            <a:extLst>
              <a:ext uri="{FF2B5EF4-FFF2-40B4-BE49-F238E27FC236}">
                <a16:creationId xmlns:a16="http://schemas.microsoft.com/office/drawing/2014/main" id="{C69E0556-5780-A5D1-EB4D-683A26B88F1D}"/>
              </a:ext>
            </a:extLst>
          </p:cNvPr>
          <p:cNvGrpSpPr/>
          <p:nvPr/>
        </p:nvGrpSpPr>
        <p:grpSpPr>
          <a:xfrm>
            <a:off x="9196776" y="3874941"/>
            <a:ext cx="1649639" cy="1584015"/>
            <a:chOff x="6855191" y="1959351"/>
            <a:chExt cx="1492600" cy="1441063"/>
          </a:xfrm>
        </p:grpSpPr>
        <p:pic>
          <p:nvPicPr>
            <p:cNvPr id="7" name="Picture 6">
              <a:extLst>
                <a:ext uri="{FF2B5EF4-FFF2-40B4-BE49-F238E27FC236}">
                  <a16:creationId xmlns:a16="http://schemas.microsoft.com/office/drawing/2014/main" id="{594EDC8C-0962-7606-818B-155FAA2277E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8" name="TextBox 7">
              <a:extLst>
                <a:ext uri="{FF2B5EF4-FFF2-40B4-BE49-F238E27FC236}">
                  <a16:creationId xmlns:a16="http://schemas.microsoft.com/office/drawing/2014/main" id="{DE53CB11-917C-9ACD-B920-565E07456A20}"/>
                </a:ext>
              </a:extLst>
            </p:cNvPr>
            <p:cNvSpPr txBox="1"/>
            <p:nvPr/>
          </p:nvSpPr>
          <p:spPr>
            <a:xfrm>
              <a:off x="6855191" y="2217880"/>
              <a:ext cx="1492600" cy="924003"/>
            </a:xfrm>
            <a:prstGeom prst="rect">
              <a:avLst/>
            </a:prstGeom>
            <a:noFill/>
          </p:spPr>
          <p:txBody>
            <a:bodyPr wrap="square" rtlCol="0">
              <a:spAutoFit/>
            </a:bodyPr>
            <a:lstStyle/>
            <a:p>
              <a:pPr algn="ctr"/>
              <a:r>
                <a:rPr lang="en-US" sz="4400">
                  <a:solidFill>
                    <a:schemeClr val="accent1"/>
                  </a:solidFill>
                  <a:effectLst>
                    <a:outerShdw blurRad="50800" dist="38100" dir="2700000" algn="tl" rotWithShape="0">
                      <a:prstClr val="black"/>
                    </a:outerShdw>
                  </a:effectLst>
                  <a:latin typeface="+mj-lt"/>
                </a:rPr>
                <a:t>77%</a:t>
              </a:r>
            </a:p>
            <a:p>
              <a:pPr algn="ctr"/>
              <a:r>
                <a:rPr lang="en-US" sz="1600">
                  <a:latin typeface="+mj-lt"/>
                </a:rPr>
                <a:t>Sensitivity</a:t>
              </a:r>
            </a:p>
          </p:txBody>
        </p:sp>
      </p:grpSp>
      <p:grpSp>
        <p:nvGrpSpPr>
          <p:cNvPr id="10" name="Group 9">
            <a:extLst>
              <a:ext uri="{FF2B5EF4-FFF2-40B4-BE49-F238E27FC236}">
                <a16:creationId xmlns:a16="http://schemas.microsoft.com/office/drawing/2014/main" id="{88C5C50A-4725-8CBF-78FF-D7E46A869F63}"/>
              </a:ext>
            </a:extLst>
          </p:cNvPr>
          <p:cNvGrpSpPr/>
          <p:nvPr/>
        </p:nvGrpSpPr>
        <p:grpSpPr>
          <a:xfrm>
            <a:off x="9196776" y="1818316"/>
            <a:ext cx="1649639" cy="1584015"/>
            <a:chOff x="6855191" y="1959351"/>
            <a:chExt cx="1492600" cy="1441063"/>
          </a:xfrm>
        </p:grpSpPr>
        <p:pic>
          <p:nvPicPr>
            <p:cNvPr id="11" name="Picture 10">
              <a:extLst>
                <a:ext uri="{FF2B5EF4-FFF2-40B4-BE49-F238E27FC236}">
                  <a16:creationId xmlns:a16="http://schemas.microsoft.com/office/drawing/2014/main" id="{3C61DC0C-F9AF-13ED-E416-73FAC360B28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12" name="TextBox 11">
              <a:extLst>
                <a:ext uri="{FF2B5EF4-FFF2-40B4-BE49-F238E27FC236}">
                  <a16:creationId xmlns:a16="http://schemas.microsoft.com/office/drawing/2014/main" id="{CE98AF65-4E2C-4A68-D863-0F8B53333682}"/>
                </a:ext>
              </a:extLst>
            </p:cNvPr>
            <p:cNvSpPr txBox="1"/>
            <p:nvPr/>
          </p:nvSpPr>
          <p:spPr>
            <a:xfrm>
              <a:off x="6855191" y="2217880"/>
              <a:ext cx="1492600" cy="924003"/>
            </a:xfrm>
            <a:prstGeom prst="rect">
              <a:avLst/>
            </a:prstGeom>
            <a:noFill/>
          </p:spPr>
          <p:txBody>
            <a:bodyPr wrap="square" rtlCol="0">
              <a:spAutoFit/>
            </a:bodyPr>
            <a:lstStyle/>
            <a:p>
              <a:pPr algn="ctr"/>
              <a:r>
                <a:rPr lang="en-US" sz="4400">
                  <a:solidFill>
                    <a:schemeClr val="accent1"/>
                  </a:solidFill>
                  <a:effectLst>
                    <a:outerShdw blurRad="50800" dist="38100" dir="2700000" algn="tl" rotWithShape="0">
                      <a:prstClr val="black"/>
                    </a:outerShdw>
                  </a:effectLst>
                  <a:latin typeface="+mj-lt"/>
                </a:rPr>
                <a:t>91%</a:t>
              </a:r>
            </a:p>
            <a:p>
              <a:pPr algn="ctr"/>
              <a:r>
                <a:rPr lang="en-US" sz="1600">
                  <a:latin typeface="+mj-lt"/>
                </a:rPr>
                <a:t>Specificity</a:t>
              </a:r>
            </a:p>
          </p:txBody>
        </p:sp>
      </p:grpSp>
      <p:sp>
        <p:nvSpPr>
          <p:cNvPr id="4" name="Rectangle: Rounded Corners 3">
            <a:extLst>
              <a:ext uri="{FF2B5EF4-FFF2-40B4-BE49-F238E27FC236}">
                <a16:creationId xmlns:a16="http://schemas.microsoft.com/office/drawing/2014/main" id="{50F58EA6-4133-F652-C75B-F86657298EF8}"/>
              </a:ext>
            </a:extLst>
          </p:cNvPr>
          <p:cNvSpPr/>
          <p:nvPr/>
        </p:nvSpPr>
        <p:spPr>
          <a:xfrm>
            <a:off x="223284" y="1885522"/>
            <a:ext cx="3509098" cy="3086956"/>
          </a:xfrm>
          <a:prstGeom prst="roundRect">
            <a:avLst>
              <a:gd name="adj" fmla="val 9681"/>
            </a:avLst>
          </a:prstGeom>
          <a:noFill/>
          <a:ln>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3CCE7BF-C5BE-33CC-CAEC-FB5AADDBE82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23339" y="2153649"/>
            <a:ext cx="1667774" cy="2534652"/>
          </a:xfrm>
          <a:prstGeom prst="rect">
            <a:avLst/>
          </a:prstGeom>
        </p:spPr>
      </p:pic>
      <p:sp>
        <p:nvSpPr>
          <p:cNvPr id="14" name="TextBox 13">
            <a:extLst>
              <a:ext uri="{FF2B5EF4-FFF2-40B4-BE49-F238E27FC236}">
                <a16:creationId xmlns:a16="http://schemas.microsoft.com/office/drawing/2014/main" id="{90CBA1C2-11C5-2529-3862-C9A48A0AEFE2}"/>
              </a:ext>
            </a:extLst>
          </p:cNvPr>
          <p:cNvSpPr txBox="1"/>
          <p:nvPr/>
        </p:nvSpPr>
        <p:spPr>
          <a:xfrm>
            <a:off x="3056858" y="2719125"/>
            <a:ext cx="592577" cy="338554"/>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1600">
                <a:solidFill>
                  <a:schemeClr val="accent1"/>
                </a:solidFill>
                <a:latin typeface="+mj-lt"/>
              </a:rPr>
              <a:t>STE</a:t>
            </a:r>
          </a:p>
        </p:txBody>
      </p:sp>
      <p:sp>
        <p:nvSpPr>
          <p:cNvPr id="15" name="TextBox 14">
            <a:extLst>
              <a:ext uri="{FF2B5EF4-FFF2-40B4-BE49-F238E27FC236}">
                <a16:creationId xmlns:a16="http://schemas.microsoft.com/office/drawing/2014/main" id="{444DC8B3-D0C3-6CA8-D643-EC2A5FB14D97}"/>
              </a:ext>
            </a:extLst>
          </p:cNvPr>
          <p:cNvSpPr txBox="1"/>
          <p:nvPr/>
        </p:nvSpPr>
        <p:spPr>
          <a:xfrm>
            <a:off x="2769760" y="1935287"/>
            <a:ext cx="962621" cy="338554"/>
          </a:xfrm>
          <a:prstGeom prst="rect">
            <a:avLst/>
          </a:prstGeom>
          <a:noFill/>
        </p:spPr>
        <p:txBody>
          <a:bodyPr wrap="square" rtlCol="0">
            <a:spAutoFit/>
          </a:bodyPr>
          <a:lstStyle/>
          <a:p>
            <a:pPr algn="ctr"/>
            <a:r>
              <a:rPr lang="en-US" sz="1600">
                <a:latin typeface="+mj-lt"/>
              </a:rPr>
              <a:t>V1-V3</a:t>
            </a:r>
            <a:endParaRPr lang="en-US">
              <a:latin typeface="+mj-lt"/>
            </a:endParaRPr>
          </a:p>
        </p:txBody>
      </p:sp>
      <p:sp>
        <p:nvSpPr>
          <p:cNvPr id="16" name="TextBox 15">
            <a:extLst>
              <a:ext uri="{FF2B5EF4-FFF2-40B4-BE49-F238E27FC236}">
                <a16:creationId xmlns:a16="http://schemas.microsoft.com/office/drawing/2014/main" id="{8D01B97A-F39B-26AE-375B-0D3AF25AB9B3}"/>
              </a:ext>
            </a:extLst>
          </p:cNvPr>
          <p:cNvSpPr txBox="1"/>
          <p:nvPr/>
        </p:nvSpPr>
        <p:spPr>
          <a:xfrm>
            <a:off x="308788" y="3247977"/>
            <a:ext cx="565358" cy="338554"/>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1600">
                <a:solidFill>
                  <a:schemeClr val="accent1"/>
                </a:solidFill>
                <a:latin typeface="+mj-lt"/>
              </a:rPr>
              <a:t>R-S</a:t>
            </a:r>
          </a:p>
        </p:txBody>
      </p:sp>
      <p:cxnSp>
        <p:nvCxnSpPr>
          <p:cNvPr id="17" name="Straight Arrow Connector 16">
            <a:extLst>
              <a:ext uri="{FF2B5EF4-FFF2-40B4-BE49-F238E27FC236}">
                <a16:creationId xmlns:a16="http://schemas.microsoft.com/office/drawing/2014/main" id="{8A79AB28-1E83-9D6B-2DC0-CF23D7B89344}"/>
              </a:ext>
            </a:extLst>
          </p:cNvPr>
          <p:cNvCxnSpPr>
            <a:cxnSpLocks/>
          </p:cNvCxnSpPr>
          <p:nvPr/>
        </p:nvCxnSpPr>
        <p:spPr>
          <a:xfrm>
            <a:off x="883138" y="2153648"/>
            <a:ext cx="0" cy="2534653"/>
          </a:xfrm>
          <a:prstGeom prst="straightConnector1">
            <a:avLst/>
          </a:prstGeom>
          <a:ln w="19050">
            <a:prstDash val="sysDash"/>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A9A4FC7-2CFA-69D2-B533-D67CC2684142}"/>
              </a:ext>
            </a:extLst>
          </p:cNvPr>
          <p:cNvCxnSpPr>
            <a:cxnSpLocks/>
          </p:cNvCxnSpPr>
          <p:nvPr/>
        </p:nvCxnSpPr>
        <p:spPr>
          <a:xfrm>
            <a:off x="2934844" y="2943379"/>
            <a:ext cx="6352" cy="365760"/>
          </a:xfrm>
          <a:prstGeom prst="straightConnector1">
            <a:avLst/>
          </a:prstGeom>
          <a:ln w="19050">
            <a:prstDash val="sysDash"/>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929BC8F-9EA5-44A2-EFF7-B550C28DB1C9}"/>
              </a:ext>
            </a:extLst>
          </p:cNvPr>
          <p:cNvCxnSpPr>
            <a:cxnSpLocks/>
          </p:cNvCxnSpPr>
          <p:nvPr/>
        </p:nvCxnSpPr>
        <p:spPr>
          <a:xfrm flipH="1">
            <a:off x="763117" y="2153648"/>
            <a:ext cx="1296490"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9B0FCCE-3DF9-9068-3B60-9EC0AD125320}"/>
              </a:ext>
            </a:extLst>
          </p:cNvPr>
          <p:cNvCxnSpPr>
            <a:cxnSpLocks/>
          </p:cNvCxnSpPr>
          <p:nvPr/>
        </p:nvCxnSpPr>
        <p:spPr>
          <a:xfrm flipH="1">
            <a:off x="763117" y="4694241"/>
            <a:ext cx="1182729"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4352356-4FA9-DECD-5644-7A256B26D72B}"/>
              </a:ext>
            </a:extLst>
          </p:cNvPr>
          <p:cNvCxnSpPr>
            <a:cxnSpLocks/>
          </p:cNvCxnSpPr>
          <p:nvPr/>
        </p:nvCxnSpPr>
        <p:spPr>
          <a:xfrm>
            <a:off x="1819334" y="2773256"/>
            <a:ext cx="1264364"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FC66A70-8DE4-8B1E-EE2D-9CD7D285575C}"/>
              </a:ext>
            </a:extLst>
          </p:cNvPr>
          <p:cNvCxnSpPr>
            <a:cxnSpLocks/>
          </p:cNvCxnSpPr>
          <p:nvPr/>
        </p:nvCxnSpPr>
        <p:spPr>
          <a:xfrm>
            <a:off x="1782946" y="2943379"/>
            <a:ext cx="1280169"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24780772-40C4-17AA-7AE9-55E236837638}"/>
              </a:ext>
            </a:extLst>
          </p:cNvPr>
          <p:cNvCxnSpPr>
            <a:cxnSpLocks/>
          </p:cNvCxnSpPr>
          <p:nvPr/>
        </p:nvCxnSpPr>
        <p:spPr>
          <a:xfrm flipV="1">
            <a:off x="2934844" y="2407496"/>
            <a:ext cx="0" cy="365760"/>
          </a:xfrm>
          <a:prstGeom prst="straightConnector1">
            <a:avLst/>
          </a:prstGeom>
          <a:ln w="19050">
            <a:prstDash val="sysDash"/>
            <a:headEnd type="triangle" w="lg" len="lg"/>
            <a:tailEnd type="none" w="lg" len="lg"/>
          </a:ln>
        </p:spPr>
        <p:style>
          <a:lnRef idx="1">
            <a:schemeClr val="accent1"/>
          </a:lnRef>
          <a:fillRef idx="0">
            <a:schemeClr val="accent1"/>
          </a:fillRef>
          <a:effectRef idx="0">
            <a:schemeClr val="accent1"/>
          </a:effectRef>
          <a:fontRef idx="minor">
            <a:schemeClr val="tx1"/>
          </a:fontRef>
        </p:style>
      </p:cxnSp>
      <p:pic>
        <p:nvPicPr>
          <p:cNvPr id="46" name="Picture 45" descr="A black and white drawing of a rectangular shape&#10;&#10;AI-generated content may be incorrect.">
            <a:extLst>
              <a:ext uri="{FF2B5EF4-FFF2-40B4-BE49-F238E27FC236}">
                <a16:creationId xmlns:a16="http://schemas.microsoft.com/office/drawing/2014/main" id="{13FD0465-1511-79EF-BE1C-85423035A82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23325" y="3551628"/>
            <a:ext cx="1344384" cy="846464"/>
          </a:xfrm>
          <a:prstGeom prst="rect">
            <a:avLst/>
          </a:prstGeom>
        </p:spPr>
      </p:pic>
      <p:sp>
        <p:nvSpPr>
          <p:cNvPr id="47" name="TextBox 46">
            <a:extLst>
              <a:ext uri="{FF2B5EF4-FFF2-40B4-BE49-F238E27FC236}">
                <a16:creationId xmlns:a16="http://schemas.microsoft.com/office/drawing/2014/main" id="{88A5107B-BEC7-C925-7168-59B85DFAA01E}"/>
              </a:ext>
            </a:extLst>
          </p:cNvPr>
          <p:cNvSpPr txBox="1"/>
          <p:nvPr/>
        </p:nvSpPr>
        <p:spPr>
          <a:xfrm>
            <a:off x="2123325" y="3641548"/>
            <a:ext cx="1304178" cy="707886"/>
          </a:xfrm>
          <a:prstGeom prst="rect">
            <a:avLst/>
          </a:prstGeom>
          <a:noFill/>
        </p:spPr>
        <p:txBody>
          <a:bodyPr wrap="square" rtlCol="0">
            <a:spAutoFit/>
          </a:bodyPr>
          <a:lstStyle/>
          <a:p>
            <a:pPr algn="ctr"/>
            <a:r>
              <a:rPr lang="en-US" sz="2000">
                <a:solidFill>
                  <a:schemeClr val="accent1"/>
                </a:solidFill>
                <a:latin typeface="+mj-lt"/>
              </a:rPr>
              <a:t>STE/R-S </a:t>
            </a:r>
          </a:p>
          <a:p>
            <a:pPr algn="ctr"/>
            <a:r>
              <a:rPr lang="en-US" sz="2000">
                <a:solidFill>
                  <a:schemeClr val="accent1"/>
                </a:solidFill>
                <a:latin typeface="+mj-lt"/>
              </a:rPr>
              <a:t>&gt; 0.25?</a:t>
            </a:r>
          </a:p>
        </p:txBody>
      </p:sp>
    </p:spTree>
    <p:extLst>
      <p:ext uri="{BB962C8B-B14F-4D97-AF65-F5344CB8AC3E}">
        <p14:creationId xmlns:p14="http://schemas.microsoft.com/office/powerpoint/2010/main" val="3833059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par>
                                <p:cTn id="52" presetID="10" presetClass="entr" presetSubtype="0"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p:bldP spid="15" grpId="0"/>
      <p:bldP spid="16"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fontScale="90000"/>
          </a:bodyPr>
          <a:lstStyle/>
          <a:p>
            <a:r>
              <a:rPr lang="en-US" dirty="0">
                <a:solidFill>
                  <a:schemeClr val="bg2"/>
                </a:solidFill>
              </a:rPr>
              <a:t>30-year-old male presents with </a:t>
            </a:r>
            <a:r>
              <a:rPr lang="en-US" dirty="0">
                <a:latin typeface="+mn-lt"/>
              </a:rPr>
              <a:t>amytriptiline and olanzapine OD</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37</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37-TCA OD-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fontScale="90000"/>
          </a:bodyPr>
          <a:lstStyle/>
          <a:p>
            <a:r>
              <a:rPr lang="en-US" dirty="0">
                <a:solidFill>
                  <a:schemeClr val="bg2"/>
                </a:solidFill>
              </a:rPr>
              <a:t>38-year-old female presents with </a:t>
            </a:r>
            <a:r>
              <a:rPr lang="en-US" dirty="0">
                <a:latin typeface="+mn-lt"/>
              </a:rPr>
              <a:t>upper abdominal pain</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38</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38-RHS-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45BF691-0CE1-4268-88F6-5D4BCD60334C}">
  <ds:schemaRefs>
    <ds:schemaRef ds:uri="http://schemas.microsoft.com/sharepoint/v3/contenttype/forms"/>
  </ds:schemaRefs>
</ds:datastoreItem>
</file>

<file path=customXml/itemProps3.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38</TotalTime>
  <Words>497</Words>
  <Application>Microsoft Office PowerPoint</Application>
  <PresentationFormat>Widescreen</PresentationFormat>
  <Paragraphs>51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Nunito Sans ExtraLight</vt:lpstr>
      <vt:lpstr>Arial</vt:lpstr>
      <vt:lpstr>Ink Free</vt:lpstr>
      <vt:lpstr>Calibri</vt:lpstr>
      <vt:lpstr>1_Office Theme</vt:lpstr>
      <vt:lpstr>ECG Stampede</vt:lpstr>
      <vt:lpstr>Conference 9</vt:lpstr>
      <vt:lpstr>64-year-old male presents with bradycardia</vt:lpstr>
      <vt:lpstr>PowerPoint Presentation</vt:lpstr>
      <vt:lpstr>71-year-old male presents with dyspnea &amp; chest pain</vt:lpstr>
      <vt:lpstr>PowerPoint Presentation</vt:lpstr>
      <vt:lpstr>29-year-old male presents with pleuritic chest pain</vt:lpstr>
      <vt:lpstr>PowerPoint Presentation</vt:lpstr>
      <vt:lpstr>False Positive Activation</vt:lpstr>
      <vt:lpstr>Armstrong Algorithm for STE in LVH</vt:lpstr>
      <vt:lpstr>30-year-old male presents with amytriptiline and olanzapine OD</vt:lpstr>
      <vt:lpstr>PowerPoint Presentation</vt:lpstr>
      <vt:lpstr>38-year-old female presents with upper abdominal pain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4</cp:revision>
  <dcterms:created xsi:type="dcterms:W3CDTF">2017-12-05T04:01:38Z</dcterms:created>
  <dcterms:modified xsi:type="dcterms:W3CDTF">2026-06-22T03:47:32Z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