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ink/ink1.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28"/>
  </p:notesMasterIdLst>
  <p:sldIdLst>
    <p:sldId id="256" r:id="rId6"/>
    <p:sldId id="344" r:id="rId7"/>
    <p:sldId id="257" r:id="rId8"/>
    <p:sldId id="2354" r:id="rId9"/>
    <p:sldId id="2353" r:id="rId10"/>
    <p:sldId id="2377" r:id="rId11"/>
    <p:sldId id="2378" r:id="rId12"/>
    <p:sldId id="2379" r:id="rId13"/>
    <p:sldId id="2380" r:id="rId14"/>
    <p:sldId id="320" r:id="rId15"/>
    <p:sldId id="345" r:id="rId16"/>
    <p:sldId id="2381" r:id="rId17"/>
    <p:sldId id="2382" r:id="rId18"/>
    <p:sldId id="418" r:id="rId19"/>
    <p:sldId id="415" r:id="rId20"/>
    <p:sldId id="417" r:id="rId21"/>
    <p:sldId id="2383" r:id="rId22"/>
    <p:sldId id="2384" r:id="rId23"/>
    <p:sldId id="2385" r:id="rId24"/>
    <p:sldId id="2386" r:id="rId25"/>
    <p:sldId id="329" r:id="rId26"/>
    <p:sldId id="2344" r:id="rId27"/>
  </p:sldIdLst>
  <p:sldSz cx="12192000" cy="6858000"/>
  <p:notesSz cx="6858000" cy="9144000"/>
  <p:embeddedFontLst>
    <p:embeddedFont>
      <p:font typeface="Ink Free" panose="03080402000500000000" pitchFamily="66" charset="0"/>
      <p:regular r:id="rId29"/>
    </p:embeddedFont>
    <p:embeddedFont>
      <p:font typeface="Nunito Sans" pitchFamily="2" charset="0"/>
      <p:regular r:id="rId30"/>
      <p:bold r:id="rId31"/>
      <p:italic r:id="rId32"/>
      <p:boldItalic r:id="rId33"/>
    </p:embeddedFont>
    <p:embeddedFont>
      <p:font typeface="Nunito Sans ExtraLight" pitchFamily="2" charset="0"/>
      <p:regular r:id="rId34"/>
      <p: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font" Target="fonts/font6.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5.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4.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font" Target="fonts/font2.fntdata"/><Relationship Id="rId35" Type="http://schemas.openxmlformats.org/officeDocument/2006/relationships/font" Target="fonts/font7.fntdata"/><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9-24T12:11:35.933" v="31" actId="47"/>
      <pc:docMkLst>
        <pc:docMk/>
      </pc:docMkLst>
      <pc:sldChg chg="del">
        <pc:chgData name="Cooper, Benjamin" userId="4e6d6a2f-2bf5-4843-afef-c899fee87a24" providerId="ADAL" clId="{26925317-AAFA-4459-AA7A-3EDE50AEFE08}" dt="2026-09-24T12:11:35.933" v="31" actId="47"/>
        <pc:sldMkLst>
          <pc:docMk/>
          <pc:sldMk cId="987902821" sldId="2387"/>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Sheet1!$C$3</c:f>
              <c:strCache>
                <c:ptCount val="1"/>
                <c:pt idx="0">
                  <c:v>Odds Ratio for Predicting STEMI</c:v>
                </c:pt>
              </c:strCache>
            </c:strRef>
          </c:tx>
          <c:spPr>
            <a:solidFill>
              <a:schemeClr val="bg1"/>
            </a:solidFill>
            <a:ln>
              <a:solidFill>
                <a:schemeClr val="bg2"/>
              </a:solidFill>
            </a:ln>
            <a:effectLst/>
          </c:spPr>
          <c:invertIfNegative val="0"/>
          <c:dPt>
            <c:idx val="4"/>
            <c:invertIfNegative val="0"/>
            <c:bubble3D val="0"/>
            <c:spPr>
              <a:noFill/>
              <a:ln>
                <a:solidFill>
                  <a:schemeClr val="bg2"/>
                </a:solidFill>
              </a:ln>
              <a:effectLst/>
            </c:spPr>
            <c:extLst>
              <c:ext xmlns:c16="http://schemas.microsoft.com/office/drawing/2014/chart" uri="{C3380CC4-5D6E-409C-BE32-E72D297353CC}">
                <c16:uniqueId val="{00000002-9295-4339-B9B1-270D8BF4A308}"/>
              </c:ext>
            </c:extLst>
          </c:dPt>
          <c:dPt>
            <c:idx val="5"/>
            <c:invertIfNegative val="0"/>
            <c:bubble3D val="0"/>
            <c:spPr>
              <a:solidFill>
                <a:schemeClr val="tx1"/>
              </a:solidFill>
              <a:ln>
                <a:solidFill>
                  <a:schemeClr val="tx1"/>
                </a:solidFill>
              </a:ln>
              <a:effectLst/>
            </c:spPr>
            <c:extLst>
              <c:ext xmlns:c16="http://schemas.microsoft.com/office/drawing/2014/chart" uri="{C3380CC4-5D6E-409C-BE32-E72D297353CC}">
                <c16:uniqueId val="{00000001-9295-4339-B9B1-270D8BF4A308}"/>
              </c:ext>
            </c:extLst>
          </c:dPt>
          <c:dLbls>
            <c:dLbl>
              <c:idx val="5"/>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j-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9295-4339-B9B1-270D8BF4A308}"/>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2"/>
                    </a:solidFill>
                    <a:latin typeface="+mj-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Sheet1!$B$4:$B$9</c:f>
              <c:strCache>
                <c:ptCount val="6"/>
                <c:pt idx="0">
                  <c:v>ST Convex</c:v>
                </c:pt>
                <c:pt idx="1">
                  <c:v>No Spodick</c:v>
                </c:pt>
                <c:pt idx="2">
                  <c:v>RT Checkmark</c:v>
                </c:pt>
                <c:pt idx="3">
                  <c:v>No PR dep</c:v>
                </c:pt>
                <c:pt idx="4">
                  <c:v>III &gt; II</c:v>
                </c:pt>
                <c:pt idx="5">
                  <c:v>ST Dep</c:v>
                </c:pt>
              </c:strCache>
            </c:strRef>
          </c:cat>
          <c:val>
            <c:numRef>
              <c:f>Sheet1!$C$4:$C$9</c:f>
              <c:numCache>
                <c:formatCode>General</c:formatCode>
                <c:ptCount val="6"/>
                <c:pt idx="0">
                  <c:v>6</c:v>
                </c:pt>
                <c:pt idx="1">
                  <c:v>7</c:v>
                </c:pt>
                <c:pt idx="2">
                  <c:v>8</c:v>
                </c:pt>
                <c:pt idx="3">
                  <c:v>12</c:v>
                </c:pt>
                <c:pt idx="4">
                  <c:v>21</c:v>
                </c:pt>
                <c:pt idx="5">
                  <c:v>31</c:v>
                </c:pt>
              </c:numCache>
            </c:numRef>
          </c:val>
          <c:extLst>
            <c:ext xmlns:c16="http://schemas.microsoft.com/office/drawing/2014/chart" uri="{C3380CC4-5D6E-409C-BE32-E72D297353CC}">
              <c16:uniqueId val="{00000000-9295-4339-B9B1-270D8BF4A308}"/>
            </c:ext>
          </c:extLst>
        </c:ser>
        <c:dLbls>
          <c:showLegendKey val="0"/>
          <c:showVal val="0"/>
          <c:showCatName val="0"/>
          <c:showSerName val="0"/>
          <c:showPercent val="0"/>
          <c:showBubbleSize val="0"/>
        </c:dLbls>
        <c:gapWidth val="50"/>
        <c:axId val="1170318735"/>
        <c:axId val="1077846031"/>
      </c:barChart>
      <c:catAx>
        <c:axId val="117031873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bg2"/>
                </a:solidFill>
                <a:latin typeface="+mj-lt"/>
                <a:ea typeface="+mn-ea"/>
                <a:cs typeface="+mn-cs"/>
              </a:defRPr>
            </a:pPr>
            <a:endParaRPr lang="en-US"/>
          </a:p>
        </c:txPr>
        <c:crossAx val="1077846031"/>
        <c:crosses val="autoZero"/>
        <c:auto val="1"/>
        <c:lblAlgn val="ctr"/>
        <c:lblOffset val="100"/>
        <c:noMultiLvlLbl val="0"/>
      </c:catAx>
      <c:valAx>
        <c:axId val="1077846031"/>
        <c:scaling>
          <c:orientation val="minMax"/>
        </c:scaling>
        <c:delete val="1"/>
        <c:axPos val="b"/>
        <c:numFmt formatCode="General" sourceLinked="1"/>
        <c:majorTickMark val="none"/>
        <c:minorTickMark val="none"/>
        <c:tickLblPos val="nextTo"/>
        <c:crossAx val="11703187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bg1"/>
            </a:solidFill>
            <a:ln>
              <a:solidFill>
                <a:schemeClr val="bg2"/>
              </a:solidFill>
            </a:ln>
            <a:effectLst/>
          </c:spPr>
          <c:invertIfNegative val="0"/>
          <c:dPt>
            <c:idx val="4"/>
            <c:invertIfNegative val="0"/>
            <c:bubble3D val="0"/>
            <c:spPr>
              <a:solidFill>
                <a:schemeClr val="bg1"/>
              </a:solidFill>
              <a:ln>
                <a:solidFill>
                  <a:schemeClr val="bg2"/>
                </a:solidFill>
              </a:ln>
              <a:effectLst/>
            </c:spPr>
            <c:extLst>
              <c:ext xmlns:c16="http://schemas.microsoft.com/office/drawing/2014/chart" uri="{C3380CC4-5D6E-409C-BE32-E72D297353CC}">
                <c16:uniqueId val="{00000001-299A-43FD-851D-65DD364C12B4}"/>
              </c:ext>
            </c:extLst>
          </c:dPt>
          <c:dPt>
            <c:idx val="5"/>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3-299A-43FD-851D-65DD364C12B4}"/>
              </c:ext>
            </c:extLst>
          </c:dPt>
          <c:dPt>
            <c:idx val="9"/>
            <c:invertIfNegative val="0"/>
            <c:bubble3D val="0"/>
            <c:spPr>
              <a:solidFill>
                <a:schemeClr val="bg1"/>
              </a:solidFill>
              <a:ln>
                <a:solidFill>
                  <a:schemeClr val="bg2"/>
                </a:solidFill>
              </a:ln>
              <a:effectLst/>
            </c:spPr>
            <c:extLst>
              <c:ext xmlns:c16="http://schemas.microsoft.com/office/drawing/2014/chart" uri="{C3380CC4-5D6E-409C-BE32-E72D297353CC}">
                <c16:uniqueId val="{00000005-299A-43FD-851D-65DD364C12B4}"/>
              </c:ext>
            </c:extLst>
          </c:dPt>
          <c:dLbls>
            <c:dLbl>
              <c:idx val="5"/>
              <c:tx>
                <c:rich>
                  <a:bodyPr/>
                  <a:lstStyle/>
                  <a:p>
                    <a:fld id="{7FC2462D-6FCD-45AC-BD43-AF9B48380E67}" type="VALUE">
                      <a:rPr lang="en-US">
                        <a:solidFill>
                          <a:schemeClr val="bg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99A-43FD-851D-65DD364C12B4}"/>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2"/>
                    </a:solidFill>
                    <a:effectLst/>
                    <a:latin typeface="+mj-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Other/Unknown/Non-diagnostic</c:v>
                </c:pt>
                <c:pt idx="1">
                  <c:v>Non-ST-elevation Myocardial Infarction</c:v>
                </c:pt>
                <c:pt idx="2">
                  <c:v>Pulmonary Embolus</c:v>
                </c:pt>
                <c:pt idx="3">
                  <c:v>Tachycardia Related</c:v>
                </c:pt>
                <c:pt idx="4">
                  <c:v>Right Bundle Branch Block</c:v>
                </c:pt>
                <c:pt idx="5">
                  <c:v>Left Ventricular Hypertrophy</c:v>
                </c:pt>
                <c:pt idx="6">
                  <c:v>Vasospasm</c:v>
                </c:pt>
                <c:pt idx="7">
                  <c:v>Myocarditis</c:v>
                </c:pt>
                <c:pt idx="8">
                  <c:v>Stress Cardiomyopathy</c:v>
                </c:pt>
                <c:pt idx="9">
                  <c:v>Left Bundle Branch Block/Pacemaker</c:v>
                </c:pt>
                <c:pt idx="10">
                  <c:v>Pericarditis</c:v>
                </c:pt>
                <c:pt idx="11">
                  <c:v>Early Repolarization</c:v>
                </c:pt>
                <c:pt idx="12">
                  <c:v>Previous Myocardial Infarction</c:v>
                </c:pt>
              </c:strCache>
            </c:strRef>
          </c:cat>
          <c:val>
            <c:numRef>
              <c:f>Sheet1!$C$2:$C$14</c:f>
              <c:numCache>
                <c:formatCode>0%</c:formatCode>
                <c:ptCount val="13"/>
                <c:pt idx="0">
                  <c:v>0.16577540106951871</c:v>
                </c:pt>
                <c:pt idx="1">
                  <c:v>1.06951871657754E-2</c:v>
                </c:pt>
                <c:pt idx="2">
                  <c:v>1.06951871657754E-2</c:v>
                </c:pt>
                <c:pt idx="3">
                  <c:v>1.6042780748663103E-2</c:v>
                </c:pt>
                <c:pt idx="4">
                  <c:v>1.6042780748663103E-2</c:v>
                </c:pt>
                <c:pt idx="5">
                  <c:v>4.8128342245989303E-2</c:v>
                </c:pt>
                <c:pt idx="6">
                  <c:v>6.9518716577540107E-2</c:v>
                </c:pt>
                <c:pt idx="7">
                  <c:v>8.0213903743315509E-2</c:v>
                </c:pt>
                <c:pt idx="8">
                  <c:v>9.0909090909090912E-2</c:v>
                </c:pt>
                <c:pt idx="9">
                  <c:v>9.6256684491978606E-2</c:v>
                </c:pt>
                <c:pt idx="10">
                  <c:v>0.10695187165775401</c:v>
                </c:pt>
                <c:pt idx="11">
                  <c:v>0.13368983957219252</c:v>
                </c:pt>
                <c:pt idx="12">
                  <c:v>0.15508021390374332</c:v>
                </c:pt>
              </c:numCache>
            </c:numRef>
          </c:val>
          <c:extLst>
            <c:ext xmlns:c16="http://schemas.microsoft.com/office/drawing/2014/chart" uri="{C3380CC4-5D6E-409C-BE32-E72D297353CC}">
              <c16:uniqueId val="{00000006-299A-43FD-851D-65DD364C12B4}"/>
            </c:ext>
          </c:extLst>
        </c:ser>
        <c:dLbls>
          <c:showLegendKey val="0"/>
          <c:showVal val="0"/>
          <c:showCatName val="0"/>
          <c:showSerName val="0"/>
          <c:showPercent val="0"/>
          <c:showBubbleSize val="0"/>
        </c:dLbls>
        <c:gapWidth val="25"/>
        <c:axId val="1304985168"/>
        <c:axId val="1197918640"/>
      </c:barChart>
      <c:catAx>
        <c:axId val="13049851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2"/>
                </a:solidFill>
                <a:latin typeface="+mj-lt"/>
                <a:ea typeface="+mn-ea"/>
                <a:cs typeface="+mn-cs"/>
              </a:defRPr>
            </a:pPr>
            <a:endParaRPr lang="en-US"/>
          </a:p>
        </c:txPr>
        <c:crossAx val="1197918640"/>
        <c:crosses val="autoZero"/>
        <c:auto val="1"/>
        <c:lblAlgn val="ctr"/>
        <c:lblOffset val="100"/>
        <c:noMultiLvlLbl val="0"/>
      </c:catAx>
      <c:valAx>
        <c:axId val="1197918640"/>
        <c:scaling>
          <c:orientation val="minMax"/>
        </c:scaling>
        <c:delete val="1"/>
        <c:axPos val="b"/>
        <c:numFmt formatCode="0%" sourceLinked="1"/>
        <c:majorTickMark val="none"/>
        <c:minorTickMark val="none"/>
        <c:tickLblPos val="nextTo"/>
        <c:crossAx val="1304985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31T01:35:04.916"/>
    </inkml:context>
    <inkml:brush xml:id="br0">
      <inkml:brushProperty name="width" value="0.05" units="cm"/>
      <inkml:brushProperty name="height" value="0.05" units="cm"/>
    </inkml:brush>
  </inkml:definitions>
  <inkml:trace contextRef="#ctx0" brushRef="#br0">1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Inferior ST-elevation Myocardial Infarction.</a:t>
            </a:r>
          </a:p>
          <a:p>
            <a:endParaRPr/>
          </a:p>
          <a:p>
            <a:r>
              <a:t>Inferior ST-elevation Myocardial Infarction with Posterior Extension. ST-segment elevation with straightening in the inferior leads suggests inferior wall myocardial infarction. The V2 ST-segment depression, large R wave, and upright T wave all suggest posterior extension. Left heart catheterization revealed an occluded distal right coronary artery.</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93ECF-5ADF-FCD1-062C-1A5C35CBE0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100BE3-720C-5A80-CC1E-D2798363D7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0D8387-82A4-8B56-F5EF-CAFC75ECA6A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F04CA6C-B0C5-3457-64E6-CD99512E1B90}"/>
              </a:ext>
            </a:extLst>
          </p:cNvPr>
          <p:cNvSpPr>
            <a:spLocks noGrp="1"/>
          </p:cNvSpPr>
          <p:nvPr>
            <p:ph type="sldNum" sz="quarter" idx="5"/>
          </p:nvPr>
        </p:nvSpPr>
        <p:spPr/>
        <p:txBody>
          <a:bodyPr/>
          <a:lstStyle/>
          <a:p>
            <a:fld id="{BDFC372D-4ED0-4349-A599-5935843CE418}" type="slidenum">
              <a:rPr lang="en-US" smtClean="0"/>
              <a:t>4</a:t>
            </a:fld>
            <a:endParaRPr lang="en-US"/>
          </a:p>
        </p:txBody>
      </p:sp>
    </p:spTree>
    <p:extLst>
      <p:ext uri="{BB962C8B-B14F-4D97-AF65-F5344CB8AC3E}">
        <p14:creationId xmlns:p14="http://schemas.microsoft.com/office/powerpoint/2010/main" val="1136330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Anterior ST-elevation Myocardial Infarction.</a:t>
            </a:r>
          </a:p>
          <a:p>
            <a:endParaRPr/>
          </a:p>
          <a:p>
            <a:r>
              <a:t>Anterior ST-elevation Myocardial Infarction, Right Bundle Branch Block, Left Posterior Fascicular Block. The is a right bundle branch block pattern (Figure 2) with a right axis deviation, indicating the presence of a left posterior fascicular block (Figure 50). Additionally, inferior Q waves give this ECG an unusual extreme right axis, or “northwest” axis deviation (Figure 5). Typically, a right bundle branch block has either isoelectric or slight ST-segment depressions in the anterior precordial leads (V1 through V3). Any degree of ST-segment elevation in V1 through V3 in the setting of a right bundle branch block is worrisome for acute occlusion (Figure 69).</a:t>
            </a:r>
          </a:p>
          <a:p>
            <a:endParaRPr/>
          </a:p>
          <a:p>
            <a:r>
              <a:t>Despite not meeting classic ST-elevation myocardial infarction criteria, left heart catheterization revealed a left anterior descending artery occlusion.</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Acute Pericarditis.</a:t>
            </a:r>
          </a:p>
          <a:p>
            <a:endParaRPr/>
          </a:p>
          <a:p>
            <a:r>
              <a:t>Acute Pericarditis. Differentiating pericarditis from ST-elevation myocardial infarction can be challenging, but features that suggest acute pericarditis include any of the following:</a:t>
            </a:r>
          </a:p>
          <a:p>
            <a:endParaRPr/>
          </a:p>
          <a:p>
            <a:r>
              <a:t>diffuse concave up ST elevations without reciprocal changes,</a:t>
            </a:r>
          </a:p>
          <a:p>
            <a:endParaRPr/>
          </a:p>
          <a:p>
            <a:r>
              <a:t>PR depression,</a:t>
            </a:r>
          </a:p>
          <a:p>
            <a:endParaRPr/>
          </a:p>
          <a:p>
            <a:r>
              <a:t>PR elevation in aVR,</a:t>
            </a:r>
          </a:p>
          <a:p>
            <a:endParaRPr/>
          </a:p>
          <a:p>
            <a:r>
              <a:t>ST-elevation in lead II greater than lead III, and</a:t>
            </a:r>
          </a:p>
          <a:p>
            <a:endParaRPr/>
          </a:p>
          <a:p>
            <a:r>
              <a:t>Spodick’s sign – down-sloping of the TP segment.</a:t>
            </a:r>
          </a:p>
          <a:p>
            <a:endParaRPr/>
          </a:p>
          <a:p>
            <a:r>
              <a:t>This patient developed symptoms of pericarditis during an inpatient admission and was discovered to have a new pericardial effusion. Note the diffuse concave ST-segment elevations without reciprocal changes, slight PR-segment depressions (best seen in the limb leads), and down-sloping T-P segment (best seen in the precordial leads) – so-called Spodick's sign. Left heart catheterization revealed non-obstructive coronary artery disease and the patient was diagnosed with acute pericarditis. Months later, the ST-segments normalized.</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Right Bundle Branch Block.</a:t>
            </a:r>
          </a:p>
          <a:p>
            <a:endParaRPr/>
          </a:p>
          <a:p>
            <a:r>
              <a:t>Right Bundle Branch Block &amp; Left Posterior Fascicular Block. Right bundle branch blocks do not typically cause axis deviation because the right ventricle lacks enough myocardium to cause an axis shift (in contrast to left bundle branch blocks). When a right axis deviation accompanies a right bundle branch block, there is often an associated left posterior fascicular block (Figure 50), as with this case.</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D31E0-5BFE-F525-D6D9-EFD9828E4D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21C030-404E-755A-49FF-3E4C4911B3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C56784-D4DF-007E-D234-1773DE1951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517419-A062-A795-D2DC-E821F3F94487}"/>
              </a:ext>
            </a:extLst>
          </p:cNvPr>
          <p:cNvSpPr>
            <a:spLocks noGrp="1"/>
          </p:cNvSpPr>
          <p:nvPr>
            <p:ph type="sldNum" sz="quarter" idx="10"/>
          </p:nvPr>
        </p:nvSpPr>
        <p:spPr/>
        <p:txBody>
          <a:bodyPr/>
          <a:lstStyle/>
          <a:p>
            <a:fld id="{BDFC372D-4ED0-4349-A599-5935843CE418}" type="slidenum">
              <a:rPr lang="en-US" smtClean="0"/>
              <a:t>14</a:t>
            </a:fld>
            <a:endParaRPr lang="en-US"/>
          </a:p>
        </p:txBody>
      </p:sp>
    </p:spTree>
    <p:extLst>
      <p:ext uri="{BB962C8B-B14F-4D97-AF65-F5344CB8AC3E}">
        <p14:creationId xmlns:p14="http://schemas.microsoft.com/office/powerpoint/2010/main" val="453090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5A323-5937-384D-26D2-10EFC1EECE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E55F08-54C1-51BE-9F7D-2BC173D43E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F05EB9-54CE-41F6-E799-DF87F4AD08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1976D2-2AD7-5572-08D1-686ADF5F206E}"/>
              </a:ext>
            </a:extLst>
          </p:cNvPr>
          <p:cNvSpPr>
            <a:spLocks noGrp="1"/>
          </p:cNvSpPr>
          <p:nvPr>
            <p:ph type="sldNum" sz="quarter" idx="10"/>
          </p:nvPr>
        </p:nvSpPr>
        <p:spPr/>
        <p:txBody>
          <a:bodyPr/>
          <a:lstStyle/>
          <a:p>
            <a:fld id="{BDFC372D-4ED0-4349-A599-5935843CE418}" type="slidenum">
              <a:rPr lang="en-US" smtClean="0"/>
              <a:t>15</a:t>
            </a:fld>
            <a:endParaRPr lang="en-US"/>
          </a:p>
        </p:txBody>
      </p:sp>
    </p:spTree>
    <p:extLst>
      <p:ext uri="{BB962C8B-B14F-4D97-AF65-F5344CB8AC3E}">
        <p14:creationId xmlns:p14="http://schemas.microsoft.com/office/powerpoint/2010/main" val="4130903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9C014-9F2E-F4FC-E0C1-3FC0AB9FDC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508ED2-2019-8010-88EC-BA1A3E350E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A7AAED-AB2F-D321-EE56-277EE9F20B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37A40C-D89A-7675-5328-ACABB555D509}"/>
              </a:ext>
            </a:extLst>
          </p:cNvPr>
          <p:cNvSpPr>
            <a:spLocks noGrp="1"/>
          </p:cNvSpPr>
          <p:nvPr>
            <p:ph type="sldNum" sz="quarter" idx="10"/>
          </p:nvPr>
        </p:nvSpPr>
        <p:spPr/>
        <p:txBody>
          <a:bodyPr/>
          <a:lstStyle/>
          <a:p>
            <a:fld id="{BDFC372D-4ED0-4349-A599-5935843CE418}" type="slidenum">
              <a:rPr lang="en-US" smtClean="0"/>
              <a:t>16</a:t>
            </a:fld>
            <a:endParaRPr lang="en-US"/>
          </a:p>
        </p:txBody>
      </p:sp>
    </p:spTree>
    <p:extLst>
      <p:ext uri="{BB962C8B-B14F-4D97-AF65-F5344CB8AC3E}">
        <p14:creationId xmlns:p14="http://schemas.microsoft.com/office/powerpoint/2010/main" val="2330659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r>
              <a:t>Atrial Flutter with 2:1 Conduction.</a:t>
            </a:r>
          </a:p>
          <a:p>
            <a:endParaRPr/>
          </a:p>
          <a:p>
            <a:r>
              <a:t>Atrial Flutter with 2:1 Conduction. Atrial flutter occurs when a reentrant circuit forms in the right atrium. It is an organized rhythm that is generally characterized by an atrial rate of around 300 beats per minute. It more commonly occurs in a counterclockwise fashion, leading to inverted flutter waves in the inferior leads (II, III, and aVF). In the absence of treatment, the most common conduction is 2:1 (atrial to ventricular conduction). Notice the sawtooth pattern in the inferior leads (II, III, and aVF), with inverted flutter waves (Figure 70).</a:t>
            </a: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18</a:t>
            </a:fld>
            <a:endParaRPr lang="en-US"/>
          </a:p>
        </p:txBody>
      </p:sp>
    </p:spTree>
    <p:extLst>
      <p:ext uri="{BB962C8B-B14F-4D97-AF65-F5344CB8AC3E}">
        <p14:creationId xmlns:p14="http://schemas.microsoft.com/office/powerpoint/2010/main" val="499459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64AC-5E71-21CC-4883-D876A532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8096E-A3DF-D5A8-E8BA-09A57F4E0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3339C-CCC3-F3A6-96CC-9BACCAD88742}"/>
              </a:ext>
            </a:extLst>
          </p:cNvPr>
          <p:cNvSpPr>
            <a:spLocks noGrp="1"/>
          </p:cNvSpPr>
          <p:nvPr>
            <p:ph type="body" idx="1"/>
          </p:nvPr>
        </p:nvSpPr>
        <p:spPr/>
        <p:txBody>
          <a:bodyPr/>
          <a:lstStyle/>
          <a:p>
            <a:r>
              <a:t>Left Ventricular Hypertrophy.</a:t>
            </a:r>
          </a:p>
          <a:p>
            <a:endParaRPr/>
          </a:p>
          <a:p>
            <a:r>
              <a:t>Left Ventricular Hypertrophy. There are large QRS complexes with repolarization abnormalities (i.e., T-wave inversions) in the lateral leads (I, II, aVL, V4, V5, and V6). Despite nearly 4 mm of ST-segment elevation in V2, it does not rise to the level of inappropriate discordance (Figure 71). In fact, this patient had a left heart catheterization that revealed non-obstructive coronary artery disease and percutaneous intervention was not performed.</a:t>
            </a:r>
          </a:p>
        </p:txBody>
      </p:sp>
      <p:sp>
        <p:nvSpPr>
          <p:cNvPr id="4" name="Slide Number Placeholder 3">
            <a:extLst>
              <a:ext uri="{FF2B5EF4-FFF2-40B4-BE49-F238E27FC236}">
                <a16:creationId xmlns:a16="http://schemas.microsoft.com/office/drawing/2014/main" id="{DB957D18-E637-C369-EB98-69B2DE7411E9}"/>
              </a:ext>
            </a:extLst>
          </p:cNvPr>
          <p:cNvSpPr>
            <a:spLocks noGrp="1"/>
          </p:cNvSpPr>
          <p:nvPr>
            <p:ph type="sldNum" sz="quarter" idx="10"/>
          </p:nvPr>
        </p:nvSpPr>
        <p:spPr/>
        <p:txBody>
          <a:bodyPr/>
          <a:lstStyle/>
          <a:p>
            <a:fld id="{BDFC372D-4ED0-4349-A599-5935843CE418}" type="slidenum">
              <a:rPr lang="en-US" smtClean="0"/>
              <a:t>20</a:t>
            </a:fld>
            <a:endParaRPr lang="en-US"/>
          </a:p>
        </p:txBody>
      </p:sp>
    </p:spTree>
    <p:extLst>
      <p:ext uri="{BB962C8B-B14F-4D97-AF65-F5344CB8AC3E}">
        <p14:creationId xmlns:p14="http://schemas.microsoft.com/office/powerpoint/2010/main" val="726878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B0AA7-0847-2582-DA7B-9E5157AB18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F82C98-EC6A-DBF4-91CD-16942E3117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D8AFD5-DDBD-D2D2-175E-DE474ECE1B50}"/>
              </a:ext>
            </a:extLst>
          </p:cNvPr>
          <p:cNvSpPr>
            <a:spLocks noGrp="1"/>
          </p:cNvSpPr>
          <p:nvPr>
            <p:ph type="body" idx="1"/>
          </p:nvPr>
        </p:nvSpPr>
        <p:spPr/>
        <p:txBody>
          <a:bodyPr/>
          <a:lstStyle/>
          <a:p>
            <a:r>
              <a:rPr lang="en-US"/>
              <a:t>Sensitivity 77%</a:t>
            </a:r>
          </a:p>
          <a:p>
            <a:r>
              <a:rPr lang="en-US"/>
              <a:t>Specificity 91%</a:t>
            </a:r>
          </a:p>
        </p:txBody>
      </p:sp>
      <p:sp>
        <p:nvSpPr>
          <p:cNvPr id="4" name="Slide Number Placeholder 3">
            <a:extLst>
              <a:ext uri="{FF2B5EF4-FFF2-40B4-BE49-F238E27FC236}">
                <a16:creationId xmlns:a16="http://schemas.microsoft.com/office/drawing/2014/main" id="{CD5E31D0-1DE9-5C3E-974F-EABA644836A2}"/>
              </a:ext>
            </a:extLst>
          </p:cNvPr>
          <p:cNvSpPr>
            <a:spLocks noGrp="1"/>
          </p:cNvSpPr>
          <p:nvPr>
            <p:ph type="sldNum" sz="quarter" idx="5"/>
          </p:nvPr>
        </p:nvSpPr>
        <p:spPr/>
        <p:txBody>
          <a:bodyPr/>
          <a:lstStyle/>
          <a:p>
            <a:fld id="{BDFC372D-4ED0-4349-A599-5935843CE418}" type="slidenum">
              <a:rPr lang="en-US" smtClean="0"/>
              <a:t>22</a:t>
            </a:fld>
            <a:endParaRPr lang="en-US"/>
          </a:p>
        </p:txBody>
      </p:sp>
    </p:spTree>
    <p:extLst>
      <p:ext uri="{BB962C8B-B14F-4D97-AF65-F5344CB8AC3E}">
        <p14:creationId xmlns:p14="http://schemas.microsoft.com/office/powerpoint/2010/main" val="1829698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9/24/2026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9/24/2026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9/24/2026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9/24/2026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9/24/2026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9/24/2026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9/24/2026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9/24/2026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9/24/2026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9/24/2026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9/24/2026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9/24/2026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9/24/2026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9/24/2026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9/24/2026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9/24/2026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9/24/2026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9/24/2026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9/24/2026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9/24/2026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9/24/2026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9/24/2026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9/24/2026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9/24/2026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customXml" Target="../ink/ink1.xml"/><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4.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35</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47-year-old male presents with </a:t>
            </a:r>
            <a:r>
              <a:rPr lang="en-US" dirty="0">
                <a:latin typeface="+mn-lt"/>
              </a:rPr>
              <a:t>chest pain</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188</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88-InfPostSTEMI-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7EA69-D897-57FB-FD01-DF48A90142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5C7FB8-BF04-E298-7C7A-FB32B0307995}"/>
              </a:ext>
            </a:extLst>
          </p:cNvPr>
          <p:cNvSpPr>
            <a:spLocks noGrp="1"/>
          </p:cNvSpPr>
          <p:nvPr>
            <p:ph type="title"/>
          </p:nvPr>
        </p:nvSpPr>
        <p:spPr/>
        <p:txBody>
          <a:bodyPr/>
          <a:lstStyle/>
          <a:p>
            <a:r>
              <a:rPr lang="en-US" b="0"/>
              <a:t>Posterior </a:t>
            </a:r>
            <a:r>
              <a:rPr lang="en-US">
                <a:solidFill>
                  <a:schemeClr val="bg2"/>
                </a:solidFill>
              </a:rPr>
              <a:t>STEMI</a:t>
            </a:r>
          </a:p>
        </p:txBody>
      </p:sp>
      <p:grpSp>
        <p:nvGrpSpPr>
          <p:cNvPr id="3" name="Group 2">
            <a:extLst>
              <a:ext uri="{FF2B5EF4-FFF2-40B4-BE49-F238E27FC236}">
                <a16:creationId xmlns:a16="http://schemas.microsoft.com/office/drawing/2014/main" id="{EB16CA15-B469-0164-5A3A-D9E6EF2B077D}"/>
              </a:ext>
            </a:extLst>
          </p:cNvPr>
          <p:cNvGrpSpPr/>
          <p:nvPr/>
        </p:nvGrpSpPr>
        <p:grpSpPr>
          <a:xfrm>
            <a:off x="9151821" y="1974135"/>
            <a:ext cx="1649639" cy="1584015"/>
            <a:chOff x="6855191" y="1959351"/>
            <a:chExt cx="1492600" cy="1441063"/>
          </a:xfrm>
        </p:grpSpPr>
        <p:pic>
          <p:nvPicPr>
            <p:cNvPr id="4" name="Picture 3">
              <a:extLst>
                <a:ext uri="{FF2B5EF4-FFF2-40B4-BE49-F238E27FC236}">
                  <a16:creationId xmlns:a16="http://schemas.microsoft.com/office/drawing/2014/main" id="{23E3D94C-7E5F-8FFD-30EA-CB50A4AF013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55191" y="1959351"/>
              <a:ext cx="1492600" cy="1441063"/>
            </a:xfrm>
            <a:prstGeom prst="rect">
              <a:avLst/>
            </a:prstGeom>
          </p:spPr>
        </p:pic>
        <p:sp>
          <p:nvSpPr>
            <p:cNvPr id="6" name="TextBox 5">
              <a:extLst>
                <a:ext uri="{FF2B5EF4-FFF2-40B4-BE49-F238E27FC236}">
                  <a16:creationId xmlns:a16="http://schemas.microsoft.com/office/drawing/2014/main" id="{FA99F920-0954-5BE1-3B1E-4E98B204A749}"/>
                </a:ext>
              </a:extLst>
            </p:cNvPr>
            <p:cNvSpPr txBox="1"/>
            <p:nvPr/>
          </p:nvSpPr>
          <p:spPr>
            <a:xfrm>
              <a:off x="6855191" y="2105880"/>
              <a:ext cx="1492600" cy="1148003"/>
            </a:xfrm>
            <a:prstGeom prst="rect">
              <a:avLst/>
            </a:prstGeom>
            <a:noFill/>
          </p:spPr>
          <p:txBody>
            <a:bodyPr wrap="square" rtlCol="0">
              <a:spAutoFit/>
            </a:bodyPr>
            <a:lstStyle/>
            <a:p>
              <a:pPr algn="ctr"/>
              <a:r>
                <a:rPr lang="en-US" sz="4400">
                  <a:effectLst>
                    <a:outerShdw blurRad="50800" dist="38100" dir="2700000" algn="tl" rotWithShape="0">
                      <a:prstClr val="black"/>
                    </a:outerShdw>
                  </a:effectLst>
                  <a:latin typeface="+mj-lt"/>
                </a:rPr>
                <a:t>6%</a:t>
              </a:r>
            </a:p>
            <a:p>
              <a:pPr algn="ctr"/>
              <a:r>
                <a:rPr lang="en-US" sz="1600">
                  <a:latin typeface="+mj-lt"/>
                </a:rPr>
                <a:t>Isolated Posterior</a:t>
              </a:r>
            </a:p>
          </p:txBody>
        </p:sp>
      </p:grpSp>
      <p:grpSp>
        <p:nvGrpSpPr>
          <p:cNvPr id="7" name="Group 6">
            <a:extLst>
              <a:ext uri="{FF2B5EF4-FFF2-40B4-BE49-F238E27FC236}">
                <a16:creationId xmlns:a16="http://schemas.microsoft.com/office/drawing/2014/main" id="{D011DCC1-FB8D-CD9F-2E55-BA028A87E5CD}"/>
              </a:ext>
            </a:extLst>
          </p:cNvPr>
          <p:cNvGrpSpPr/>
          <p:nvPr/>
        </p:nvGrpSpPr>
        <p:grpSpPr>
          <a:xfrm>
            <a:off x="9151821" y="3944077"/>
            <a:ext cx="1649639" cy="1584015"/>
            <a:chOff x="6855191" y="1959351"/>
            <a:chExt cx="1492600" cy="1441063"/>
          </a:xfrm>
        </p:grpSpPr>
        <p:pic>
          <p:nvPicPr>
            <p:cNvPr id="8" name="Picture 7">
              <a:extLst>
                <a:ext uri="{FF2B5EF4-FFF2-40B4-BE49-F238E27FC236}">
                  <a16:creationId xmlns:a16="http://schemas.microsoft.com/office/drawing/2014/main" id="{C1FCCCD3-50D9-55C8-F8D5-C2534197954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55191" y="1959351"/>
              <a:ext cx="1492600" cy="1441063"/>
            </a:xfrm>
            <a:prstGeom prst="rect">
              <a:avLst/>
            </a:prstGeom>
          </p:spPr>
        </p:pic>
        <p:sp>
          <p:nvSpPr>
            <p:cNvPr id="9" name="TextBox 8">
              <a:extLst>
                <a:ext uri="{FF2B5EF4-FFF2-40B4-BE49-F238E27FC236}">
                  <a16:creationId xmlns:a16="http://schemas.microsoft.com/office/drawing/2014/main" id="{17A68434-344E-0D9F-E7B9-91D8EEE0D7E1}"/>
                </a:ext>
              </a:extLst>
            </p:cNvPr>
            <p:cNvSpPr txBox="1"/>
            <p:nvPr/>
          </p:nvSpPr>
          <p:spPr>
            <a:xfrm>
              <a:off x="6855191" y="2105880"/>
              <a:ext cx="1492600" cy="1148003"/>
            </a:xfrm>
            <a:prstGeom prst="rect">
              <a:avLst/>
            </a:prstGeom>
            <a:noFill/>
          </p:spPr>
          <p:txBody>
            <a:bodyPr wrap="square" rtlCol="0">
              <a:spAutoFit/>
            </a:bodyPr>
            <a:lstStyle/>
            <a:p>
              <a:pPr algn="ctr"/>
              <a:r>
                <a:rPr lang="en-US" sz="4400">
                  <a:effectLst>
                    <a:outerShdw blurRad="50800" dist="38100" dir="2700000" algn="tl" rotWithShape="0">
                      <a:prstClr val="black"/>
                    </a:outerShdw>
                  </a:effectLst>
                  <a:latin typeface="+mj-lt"/>
                </a:rPr>
                <a:t>30%</a:t>
              </a:r>
            </a:p>
            <a:p>
              <a:pPr algn="ctr"/>
              <a:r>
                <a:rPr lang="en-US" sz="1600">
                  <a:latin typeface="+mj-lt"/>
                </a:rPr>
                <a:t>Reperfusion</a:t>
              </a:r>
            </a:p>
            <a:p>
              <a:pPr algn="ctr"/>
              <a:r>
                <a:rPr lang="en-US" sz="1600">
                  <a:latin typeface="+mj-lt"/>
                </a:rPr>
                <a:t>&lt; 90 min</a:t>
              </a:r>
            </a:p>
          </p:txBody>
        </p:sp>
      </p:grpSp>
      <p:sp>
        <p:nvSpPr>
          <p:cNvPr id="10" name="TextBox 9">
            <a:extLst>
              <a:ext uri="{FF2B5EF4-FFF2-40B4-BE49-F238E27FC236}">
                <a16:creationId xmlns:a16="http://schemas.microsoft.com/office/drawing/2014/main" id="{825E3CDE-9DD2-A53F-FA00-1763D7A08B35}"/>
              </a:ext>
            </a:extLst>
          </p:cNvPr>
          <p:cNvSpPr txBox="1"/>
          <p:nvPr/>
        </p:nvSpPr>
        <p:spPr>
          <a:xfrm>
            <a:off x="0" y="6297388"/>
            <a:ext cx="12192000" cy="461665"/>
          </a:xfrm>
          <a:prstGeom prst="rect">
            <a:avLst/>
          </a:prstGeom>
          <a:noFill/>
        </p:spPr>
        <p:txBody>
          <a:bodyPr wrap="square" rtlCol="0">
            <a:spAutoFit/>
          </a:bodyPr>
          <a:lstStyle/>
          <a:p>
            <a:r>
              <a:rPr lang="en-US" sz="1200" b="0" i="0">
                <a:solidFill>
                  <a:srgbClr val="222222"/>
                </a:solidFill>
                <a:effectLst/>
                <a:latin typeface="+mj-lt"/>
              </a:rPr>
              <a:t>Waldo SW, Armstrong EJ, Kulkarni A, et al. Clinical characteristics and reperfusion times among patients with an isolated posterior myocardial infarction. J Invasive </a:t>
            </a:r>
            <a:r>
              <a:rPr lang="en-US" sz="1200" b="0" i="0" err="1">
                <a:solidFill>
                  <a:srgbClr val="222222"/>
                </a:solidFill>
                <a:effectLst/>
                <a:latin typeface="+mj-lt"/>
              </a:rPr>
              <a:t>Cardiol</a:t>
            </a:r>
            <a:r>
              <a:rPr lang="en-US" sz="1200" b="0" i="0">
                <a:solidFill>
                  <a:srgbClr val="222222"/>
                </a:solidFill>
                <a:effectLst/>
                <a:latin typeface="+mj-lt"/>
              </a:rPr>
              <a:t>. 2013;25(8):371-5.</a:t>
            </a:r>
            <a:endParaRPr lang="en-US" sz="1200">
              <a:latin typeface="+mj-lt"/>
            </a:endParaRPr>
          </a:p>
        </p:txBody>
      </p:sp>
      <p:pic>
        <p:nvPicPr>
          <p:cNvPr id="11" name="Picture 10" descr="A drawing of a heart&#10;&#10;AI-generated content may be incorrect.">
            <a:extLst>
              <a:ext uri="{FF2B5EF4-FFF2-40B4-BE49-F238E27FC236}">
                <a16:creationId xmlns:a16="http://schemas.microsoft.com/office/drawing/2014/main" id="{B22BCB8F-26D9-69EC-1674-8C8A99A3FE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847" y="1851354"/>
            <a:ext cx="3816048" cy="4285367"/>
          </a:xfrm>
          <a:prstGeom prst="rect">
            <a:avLst/>
          </a:prstGeom>
        </p:spPr>
      </p:pic>
      <p:grpSp>
        <p:nvGrpSpPr>
          <p:cNvPr id="22" name="Group 21">
            <a:extLst>
              <a:ext uri="{FF2B5EF4-FFF2-40B4-BE49-F238E27FC236}">
                <a16:creationId xmlns:a16="http://schemas.microsoft.com/office/drawing/2014/main" id="{BDC94C6A-B9E0-9DB0-4976-5BB26254CB0A}"/>
              </a:ext>
            </a:extLst>
          </p:cNvPr>
          <p:cNvGrpSpPr/>
          <p:nvPr/>
        </p:nvGrpSpPr>
        <p:grpSpPr>
          <a:xfrm>
            <a:off x="4386721" y="2086682"/>
            <a:ext cx="3745906" cy="3094916"/>
            <a:chOff x="4386721" y="2086682"/>
            <a:chExt cx="3745906" cy="3094916"/>
          </a:xfrm>
        </p:grpSpPr>
        <p:grpSp>
          <p:nvGrpSpPr>
            <p:cNvPr id="21" name="Group 20">
              <a:extLst>
                <a:ext uri="{FF2B5EF4-FFF2-40B4-BE49-F238E27FC236}">
                  <a16:creationId xmlns:a16="http://schemas.microsoft.com/office/drawing/2014/main" id="{9DA9BE77-2588-9061-DDCB-DD0C068BB03B}"/>
                </a:ext>
              </a:extLst>
            </p:cNvPr>
            <p:cNvGrpSpPr/>
            <p:nvPr/>
          </p:nvGrpSpPr>
          <p:grpSpPr>
            <a:xfrm>
              <a:off x="4386721" y="2311211"/>
              <a:ext cx="3745906" cy="2870387"/>
              <a:chOff x="4011164" y="2180583"/>
              <a:chExt cx="3745906" cy="2870387"/>
            </a:xfrm>
          </p:grpSpPr>
          <p:pic>
            <p:nvPicPr>
              <p:cNvPr id="12" name="Picture 11" descr="A graph with arrows pointing to the line&#10;&#10;AI-generated content may be incorrect.">
                <a:extLst>
                  <a:ext uri="{FF2B5EF4-FFF2-40B4-BE49-F238E27FC236}">
                    <a16:creationId xmlns:a16="http://schemas.microsoft.com/office/drawing/2014/main" id="{32716722-7597-579F-BB1C-1EF41BF15A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72393" y="2499189"/>
                <a:ext cx="2247214" cy="2117922"/>
              </a:xfrm>
              <a:prstGeom prst="rect">
                <a:avLst/>
              </a:prstGeom>
            </p:spPr>
          </p:pic>
          <p:sp>
            <p:nvSpPr>
              <p:cNvPr id="16" name="Rectangle: Rounded Corners 15">
                <a:extLst>
                  <a:ext uri="{FF2B5EF4-FFF2-40B4-BE49-F238E27FC236}">
                    <a16:creationId xmlns:a16="http://schemas.microsoft.com/office/drawing/2014/main" id="{368F89C3-F144-2CE7-79A2-67A6B361AC84}"/>
                  </a:ext>
                </a:extLst>
              </p:cNvPr>
              <p:cNvSpPr/>
              <p:nvPr/>
            </p:nvSpPr>
            <p:spPr>
              <a:xfrm>
                <a:off x="4011164" y="2180583"/>
                <a:ext cx="3745906" cy="2870387"/>
              </a:xfrm>
              <a:prstGeom prst="roundRect">
                <a:avLst>
                  <a:gd name="adj" fmla="val 9681"/>
                </a:avLst>
              </a:prstGeom>
              <a:noFill/>
              <a:ln>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5D28334-07F0-BCC0-8CC8-25BE8B14CF34}"/>
                  </a:ext>
                </a:extLst>
              </p:cNvPr>
              <p:cNvSpPr txBox="1"/>
              <p:nvPr/>
            </p:nvSpPr>
            <p:spPr>
              <a:xfrm>
                <a:off x="6096000" y="4590992"/>
                <a:ext cx="729343" cy="369332"/>
              </a:xfrm>
              <a:prstGeom prst="rect">
                <a:avLst/>
              </a:prstGeom>
              <a:noFill/>
            </p:spPr>
            <p:txBody>
              <a:bodyPr wrap="square" rtlCol="0">
                <a:spAutoFit/>
              </a:bodyPr>
              <a:lstStyle/>
              <a:p>
                <a:pPr algn="ctr"/>
                <a:r>
                  <a:rPr lang="en-US">
                    <a:solidFill>
                      <a:schemeClr val="accent1"/>
                    </a:solidFill>
                    <a:latin typeface="+mj-lt"/>
                  </a:rPr>
                  <a:t>STD</a:t>
                </a:r>
              </a:p>
            </p:txBody>
          </p:sp>
          <p:sp>
            <p:nvSpPr>
              <p:cNvPr id="19" name="TextBox 18">
                <a:extLst>
                  <a:ext uri="{FF2B5EF4-FFF2-40B4-BE49-F238E27FC236}">
                    <a16:creationId xmlns:a16="http://schemas.microsoft.com/office/drawing/2014/main" id="{699FAEAB-31E9-E658-FB98-EFED35795B06}"/>
                  </a:ext>
                </a:extLst>
              </p:cNvPr>
              <p:cNvSpPr txBox="1"/>
              <p:nvPr/>
            </p:nvSpPr>
            <p:spPr>
              <a:xfrm>
                <a:off x="6303009" y="2345055"/>
                <a:ext cx="1112894" cy="369332"/>
              </a:xfrm>
              <a:prstGeom prst="rect">
                <a:avLst/>
              </a:prstGeom>
              <a:noFill/>
            </p:spPr>
            <p:txBody>
              <a:bodyPr wrap="square" rtlCol="0">
                <a:spAutoFit/>
              </a:bodyPr>
              <a:lstStyle/>
              <a:p>
                <a:pPr algn="ctr"/>
                <a:r>
                  <a:rPr lang="en-US">
                    <a:solidFill>
                      <a:schemeClr val="accent2"/>
                    </a:solidFill>
                    <a:latin typeface="Aptos" panose="020B0004020202020204" pitchFamily="34" charset="0"/>
                  </a:rPr>
                  <a:t>↑ t wave</a:t>
                </a:r>
                <a:endParaRPr lang="en-US">
                  <a:solidFill>
                    <a:schemeClr val="accent2"/>
                  </a:solidFill>
                  <a:latin typeface="+mj-lt"/>
                </a:endParaRPr>
              </a:p>
            </p:txBody>
          </p:sp>
          <p:sp>
            <p:nvSpPr>
              <p:cNvPr id="20" name="TextBox 19">
                <a:extLst>
                  <a:ext uri="{FF2B5EF4-FFF2-40B4-BE49-F238E27FC236}">
                    <a16:creationId xmlns:a16="http://schemas.microsoft.com/office/drawing/2014/main" id="{1024B784-E50A-270B-E5D6-8D4C6EB12674}"/>
                  </a:ext>
                </a:extLst>
              </p:cNvPr>
              <p:cNvSpPr txBox="1"/>
              <p:nvPr/>
            </p:nvSpPr>
            <p:spPr>
              <a:xfrm>
                <a:off x="4201233" y="2338522"/>
                <a:ext cx="903515" cy="369332"/>
              </a:xfrm>
              <a:prstGeom prst="rect">
                <a:avLst/>
              </a:prstGeom>
              <a:noFill/>
            </p:spPr>
            <p:txBody>
              <a:bodyPr wrap="square" rtlCol="0">
                <a:spAutoFit/>
              </a:bodyPr>
              <a:lstStyle/>
              <a:p>
                <a:pPr algn="ctr"/>
                <a:r>
                  <a:rPr lang="en-US">
                    <a:solidFill>
                      <a:schemeClr val="accent3"/>
                    </a:solidFill>
                    <a:latin typeface="Aptos" panose="020B0004020202020204" pitchFamily="34" charset="0"/>
                  </a:rPr>
                  <a:t>R/S ≥ 1</a:t>
                </a:r>
                <a:endParaRPr lang="en-US">
                  <a:solidFill>
                    <a:schemeClr val="accent3"/>
                  </a:solidFill>
                  <a:latin typeface="+mj-lt"/>
                </a:endParaRPr>
              </a:p>
            </p:txBody>
          </p:sp>
        </p:grpSp>
        <p:sp>
          <p:nvSpPr>
            <p:cNvPr id="15" name="TextBox 14">
              <a:extLst>
                <a:ext uri="{FF2B5EF4-FFF2-40B4-BE49-F238E27FC236}">
                  <a16:creationId xmlns:a16="http://schemas.microsoft.com/office/drawing/2014/main" id="{4FADFA13-6689-A0C4-A510-39C8049048E9}"/>
                </a:ext>
              </a:extLst>
            </p:cNvPr>
            <p:cNvSpPr txBox="1"/>
            <p:nvPr/>
          </p:nvSpPr>
          <p:spPr>
            <a:xfrm>
              <a:off x="5571718" y="2086682"/>
              <a:ext cx="1377950" cy="461665"/>
            </a:xfrm>
            <a:prstGeom prst="rect">
              <a:avLst/>
            </a:prstGeom>
            <a:noFill/>
          </p:spPr>
          <p:txBody>
            <a:bodyPr wrap="square" rtlCol="0">
              <a:spAutoFit/>
            </a:bodyPr>
            <a:lstStyle/>
            <a:p>
              <a:r>
                <a:rPr lang="en-US" sz="2400">
                  <a:highlight>
                    <a:srgbClr val="000000"/>
                  </a:highlight>
                  <a:latin typeface="BlinkMacSystemFont"/>
                </a:rPr>
                <a:t>V2 or V3</a:t>
              </a:r>
              <a:r>
                <a:rPr lang="en-US" sz="2400" b="0" i="0">
                  <a:effectLst/>
                  <a:highlight>
                    <a:srgbClr val="000000"/>
                  </a:highlight>
                  <a:latin typeface="BlinkMacSystemFont"/>
                </a:rPr>
                <a:t> </a:t>
              </a:r>
              <a:endParaRPr lang="en-US" sz="2400">
                <a:highlight>
                  <a:srgbClr val="000000"/>
                </a:highlight>
              </a:endParaRPr>
            </a:p>
          </p:txBody>
        </p:sp>
      </p:grpSp>
    </p:spTree>
    <p:extLst>
      <p:ext uri="{BB962C8B-B14F-4D97-AF65-F5344CB8AC3E}">
        <p14:creationId xmlns:p14="http://schemas.microsoft.com/office/powerpoint/2010/main" val="3441572705"/>
      </p:ext>
    </p:extLst>
  </p:cSld>
  <p:clrMapOvr>
    <a:masterClrMapping/>
  </p:clrMapOvr>
  <mc:AlternateContent xmlns:mc="http://schemas.openxmlformats.org/markup-compatibility/2006" xmlns:p14="http://schemas.microsoft.com/office/powerpoint/2010/main">
    <mc:Choice Requires="p14">
      <p:transition spd="med" p14:dur="700" advTm="102771">
        <p:fade/>
      </p:transition>
    </mc:Choice>
    <mc:Fallback xmlns="">
      <p:transition spd="med" advTm="10277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E5EB15-38B3-6391-66FD-51339F31645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263904" y="1437124"/>
            <a:ext cx="5664192" cy="4715869"/>
          </a:xfrm>
          <a:prstGeom prst="rect">
            <a:avLst/>
          </a:prstGeom>
        </p:spPr>
      </p:pic>
      <p:sp>
        <p:nvSpPr>
          <p:cNvPr id="6" name="TextBox 5">
            <a:extLst>
              <a:ext uri="{FF2B5EF4-FFF2-40B4-BE49-F238E27FC236}">
                <a16:creationId xmlns:a16="http://schemas.microsoft.com/office/drawing/2014/main" id="{3DBE325D-AD16-A343-6FCC-9E0CD9121723}"/>
              </a:ext>
            </a:extLst>
          </p:cNvPr>
          <p:cNvSpPr txBox="1"/>
          <p:nvPr/>
        </p:nvSpPr>
        <p:spPr>
          <a:xfrm>
            <a:off x="4505673" y="4072522"/>
            <a:ext cx="531906" cy="400110"/>
          </a:xfrm>
          <a:prstGeom prst="rect">
            <a:avLst/>
          </a:prstGeom>
          <a:noFill/>
        </p:spPr>
        <p:txBody>
          <a:bodyPr wrap="square" bIns="4572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Nunito Sans"/>
                <a:ea typeface="+mn-ea"/>
                <a:cs typeface="+mn-cs"/>
              </a:rPr>
              <a:t>V7</a:t>
            </a:r>
          </a:p>
        </p:txBody>
      </p:sp>
      <p:sp>
        <p:nvSpPr>
          <p:cNvPr id="7" name="TextBox 6">
            <a:extLst>
              <a:ext uri="{FF2B5EF4-FFF2-40B4-BE49-F238E27FC236}">
                <a16:creationId xmlns:a16="http://schemas.microsoft.com/office/drawing/2014/main" id="{F656DC53-8576-7E34-47A3-C412B20D2311}"/>
              </a:ext>
            </a:extLst>
          </p:cNvPr>
          <p:cNvSpPr txBox="1"/>
          <p:nvPr/>
        </p:nvSpPr>
        <p:spPr>
          <a:xfrm>
            <a:off x="5082909" y="4089272"/>
            <a:ext cx="531906" cy="400110"/>
          </a:xfrm>
          <a:prstGeom prst="rect">
            <a:avLst/>
          </a:prstGeom>
          <a:noFill/>
        </p:spPr>
        <p:txBody>
          <a:bodyPr wrap="square" bIns="4572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Nunito Sans"/>
                <a:ea typeface="+mn-ea"/>
                <a:cs typeface="+mn-cs"/>
              </a:rPr>
              <a:t>V8</a:t>
            </a:r>
          </a:p>
        </p:txBody>
      </p:sp>
      <p:sp>
        <p:nvSpPr>
          <p:cNvPr id="8" name="TextBox 7">
            <a:extLst>
              <a:ext uri="{FF2B5EF4-FFF2-40B4-BE49-F238E27FC236}">
                <a16:creationId xmlns:a16="http://schemas.microsoft.com/office/drawing/2014/main" id="{0D1FB1B3-68BC-5029-B8FF-1CCCCF20FF06}"/>
              </a:ext>
            </a:extLst>
          </p:cNvPr>
          <p:cNvSpPr txBox="1"/>
          <p:nvPr/>
        </p:nvSpPr>
        <p:spPr>
          <a:xfrm>
            <a:off x="5670963" y="4072522"/>
            <a:ext cx="531906" cy="400110"/>
          </a:xfrm>
          <a:prstGeom prst="rect">
            <a:avLst/>
          </a:prstGeom>
          <a:noFill/>
        </p:spPr>
        <p:txBody>
          <a:bodyPr wrap="square" bIns="4572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Nunito Sans"/>
                <a:ea typeface="+mn-ea"/>
                <a:cs typeface="+mn-cs"/>
              </a:rPr>
              <a:t>V9</a:t>
            </a:r>
          </a:p>
        </p:txBody>
      </p:sp>
      <p:sp>
        <p:nvSpPr>
          <p:cNvPr id="9" name="Title 8">
            <a:extLst>
              <a:ext uri="{FF2B5EF4-FFF2-40B4-BE49-F238E27FC236}">
                <a16:creationId xmlns:a16="http://schemas.microsoft.com/office/drawing/2014/main" id="{6C6C2338-6AAF-E7DD-6954-B4588E0B10AE}"/>
              </a:ext>
            </a:extLst>
          </p:cNvPr>
          <p:cNvSpPr>
            <a:spLocks noGrp="1"/>
          </p:cNvSpPr>
          <p:nvPr>
            <p:ph type="title"/>
          </p:nvPr>
        </p:nvSpPr>
        <p:spPr/>
        <p:txBody>
          <a:bodyPr/>
          <a:lstStyle/>
          <a:p>
            <a:r>
              <a:rPr lang="en-US" b="0"/>
              <a:t>Posterior </a:t>
            </a:r>
            <a:r>
              <a:rPr lang="en-US">
                <a:solidFill>
                  <a:schemeClr val="bg2"/>
                </a:solidFill>
              </a:rPr>
              <a:t>Lead Placement</a:t>
            </a:r>
          </a:p>
        </p:txBody>
      </p:sp>
    </p:spTree>
    <p:extLst>
      <p:ext uri="{BB962C8B-B14F-4D97-AF65-F5344CB8AC3E}">
        <p14:creationId xmlns:p14="http://schemas.microsoft.com/office/powerpoint/2010/main" val="164476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B70A9-3A68-4F35-C399-BB497510C5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0C99C8-6608-A85E-B186-EF833370CBD8}"/>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73-year-old male presents with </a:t>
            </a:r>
            <a:r>
              <a:rPr lang="en-US" dirty="0">
                <a:latin typeface="+mn-lt"/>
              </a:rPr>
              <a:t>chest pain</a:t>
            </a:r>
          </a:p>
        </p:txBody>
      </p:sp>
      <p:sp>
        <p:nvSpPr>
          <p:cNvPr id="3" name="TextBox 2">
            <a:extLst>
              <a:ext uri="{FF2B5EF4-FFF2-40B4-BE49-F238E27FC236}">
                <a16:creationId xmlns:a16="http://schemas.microsoft.com/office/drawing/2014/main" id="{AA5AA992-1A0F-E491-519E-0143C29EC12B}"/>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189</a:t>
            </a:r>
          </a:p>
        </p:txBody>
      </p:sp>
      <p:cxnSp>
        <p:nvCxnSpPr>
          <p:cNvPr id="5" name="Straight Connector 4">
            <a:extLst>
              <a:ext uri="{FF2B5EF4-FFF2-40B4-BE49-F238E27FC236}">
                <a16:creationId xmlns:a16="http://schemas.microsoft.com/office/drawing/2014/main" id="{8DA3A359-F264-3DB9-22B5-237718976C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855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189-RBBBAntSTEMI-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B2CF9-BE34-4FD7-4CC0-8E6030F894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C003D5-792E-86AA-E547-339D812CB7C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67-year-old male presents with </a:t>
            </a:r>
            <a:r>
              <a:rPr lang="en-US" dirty="0">
                <a:latin typeface="+mn-lt"/>
              </a:rPr>
              <a:t>fatigue</a:t>
            </a:r>
          </a:p>
        </p:txBody>
      </p:sp>
      <p:sp>
        <p:nvSpPr>
          <p:cNvPr id="3" name="TextBox 2">
            <a:extLst>
              <a:ext uri="{FF2B5EF4-FFF2-40B4-BE49-F238E27FC236}">
                <a16:creationId xmlns:a16="http://schemas.microsoft.com/office/drawing/2014/main" id="{5BB10AA0-1330-84BD-8550-AD76BCAA4542}"/>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190</a:t>
            </a:r>
          </a:p>
        </p:txBody>
      </p:sp>
      <p:cxnSp>
        <p:nvCxnSpPr>
          <p:cNvPr id="5" name="Straight Connector 4">
            <a:extLst>
              <a:ext uri="{FF2B5EF4-FFF2-40B4-BE49-F238E27FC236}">
                <a16:creationId xmlns:a16="http://schemas.microsoft.com/office/drawing/2014/main" id="{79D33989-ED44-1DB4-E35F-4951FF67108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1003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190-Pericarditis-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7032D3FF-75D8-4DF5-A2B8-CCDEBBF19023}"/>
              </a:ext>
            </a:extLst>
          </p:cNvPr>
          <p:cNvGraphicFramePr>
            <a:graphicFrameLocks/>
          </p:cNvGraphicFramePr>
          <p:nvPr>
            <p:extLst>
              <p:ext uri="{D42A27DB-BD31-4B8C-83A1-F6EECF244321}">
                <p14:modId xmlns:p14="http://schemas.microsoft.com/office/powerpoint/2010/main" val="3410479960"/>
              </p:ext>
            </p:extLst>
          </p:nvPr>
        </p:nvGraphicFramePr>
        <p:xfrm>
          <a:off x="1581945" y="1772708"/>
          <a:ext cx="9028109" cy="4065871"/>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4">
            <a:extLst>
              <a:ext uri="{FF2B5EF4-FFF2-40B4-BE49-F238E27FC236}">
                <a16:creationId xmlns:a16="http://schemas.microsoft.com/office/drawing/2014/main" id="{99FABE67-4BF9-47B4-83FF-3D50EA5AD5CB}"/>
              </a:ext>
            </a:extLst>
          </p:cNvPr>
          <p:cNvSpPr>
            <a:spLocks noGrp="1"/>
          </p:cNvSpPr>
          <p:nvPr>
            <p:ph type="title"/>
          </p:nvPr>
        </p:nvSpPr>
        <p:spPr/>
        <p:txBody>
          <a:bodyPr>
            <a:normAutofit/>
          </a:bodyPr>
          <a:lstStyle/>
          <a:p>
            <a:r>
              <a:rPr lang="en-US" sz="3600" dirty="0"/>
              <a:t>STEMI</a:t>
            </a:r>
            <a:r>
              <a:rPr lang="en-US" sz="3600" dirty="0">
                <a:solidFill>
                  <a:schemeClr val="accent3"/>
                </a:solidFill>
              </a:rPr>
              <a:t> </a:t>
            </a:r>
            <a:r>
              <a:rPr lang="en-US" sz="3600" dirty="0">
                <a:solidFill>
                  <a:schemeClr val="bg2"/>
                </a:solidFill>
              </a:rPr>
              <a:t>vs</a:t>
            </a:r>
            <a:r>
              <a:rPr lang="en-US" sz="3600" dirty="0"/>
              <a:t> </a:t>
            </a:r>
            <a:r>
              <a:rPr lang="en-US" sz="3600" dirty="0">
                <a:solidFill>
                  <a:schemeClr val="bg2"/>
                </a:solidFill>
              </a:rPr>
              <a:t>Pericarditis Odds Ratios</a:t>
            </a:r>
            <a:endParaRPr lang="en-US" sz="3600" dirty="0">
              <a:solidFill>
                <a:schemeClr val="accent3"/>
              </a:solidFill>
            </a:endParaRPr>
          </a:p>
        </p:txBody>
      </p:sp>
      <p:sp>
        <p:nvSpPr>
          <p:cNvPr id="6" name="TextBox 5">
            <a:extLst>
              <a:ext uri="{FF2B5EF4-FFF2-40B4-BE49-F238E27FC236}">
                <a16:creationId xmlns:a16="http://schemas.microsoft.com/office/drawing/2014/main" id="{281BEF85-4031-4939-89DC-970101204EC4}"/>
              </a:ext>
            </a:extLst>
          </p:cNvPr>
          <p:cNvSpPr txBox="1"/>
          <p:nvPr/>
        </p:nvSpPr>
        <p:spPr>
          <a:xfrm>
            <a:off x="0" y="6293557"/>
            <a:ext cx="12192000" cy="646331"/>
          </a:xfrm>
          <a:prstGeom prst="rect">
            <a:avLst/>
          </a:prstGeom>
          <a:noFill/>
        </p:spPr>
        <p:txBody>
          <a:bodyPr wrap="square" rtlCol="0">
            <a:spAutoFit/>
          </a:bodyPr>
          <a:lstStyle/>
          <a:p>
            <a:r>
              <a:rPr lang="en-US" sz="1200" dirty="0">
                <a:solidFill>
                  <a:schemeClr val="bg1">
                    <a:lumMod val="85000"/>
                    <a:lumOff val="15000"/>
                  </a:schemeClr>
                </a:solidFill>
                <a:latin typeface="+mj-lt"/>
              </a:rPr>
              <a:t>Witting, M. D., Hu, K. M., </a:t>
            </a:r>
            <a:r>
              <a:rPr lang="en-US" sz="1200" dirty="0" err="1">
                <a:solidFill>
                  <a:schemeClr val="bg1">
                    <a:lumMod val="85000"/>
                    <a:lumOff val="15000"/>
                  </a:schemeClr>
                </a:solidFill>
                <a:latin typeface="+mj-lt"/>
              </a:rPr>
              <a:t>Westreich</a:t>
            </a:r>
            <a:r>
              <a:rPr lang="en-US" sz="1200" dirty="0">
                <a:solidFill>
                  <a:schemeClr val="bg1">
                    <a:lumMod val="85000"/>
                    <a:lumOff val="15000"/>
                  </a:schemeClr>
                </a:solidFill>
                <a:latin typeface="+mj-lt"/>
              </a:rPr>
              <a:t>, A. A., Tewelde, S., Farzad, A., &amp; Mattu, A. (2020). Evaluation of </a:t>
            </a:r>
            <a:r>
              <a:rPr lang="en-US" sz="1200" dirty="0" err="1">
                <a:solidFill>
                  <a:schemeClr val="bg1">
                    <a:lumMod val="85000"/>
                    <a:lumOff val="15000"/>
                  </a:schemeClr>
                </a:solidFill>
                <a:latin typeface="+mj-lt"/>
              </a:rPr>
              <a:t>Spodick’s</a:t>
            </a:r>
            <a:r>
              <a:rPr lang="en-US" sz="1200" dirty="0">
                <a:solidFill>
                  <a:schemeClr val="bg1">
                    <a:lumMod val="85000"/>
                    <a:lumOff val="15000"/>
                  </a:schemeClr>
                </a:solidFill>
                <a:latin typeface="+mj-lt"/>
              </a:rPr>
              <a:t> Sign and Other Electrocardiographic Findings as Indicators of STEMI and Pericarditis. </a:t>
            </a:r>
            <a:r>
              <a:rPr lang="en-US" sz="1200" i="1" dirty="0">
                <a:solidFill>
                  <a:schemeClr val="bg1">
                    <a:lumMod val="85000"/>
                    <a:lumOff val="15000"/>
                  </a:schemeClr>
                </a:solidFill>
                <a:latin typeface="+mj-lt"/>
              </a:rPr>
              <a:t>The Journal of Emergency Medicine</a:t>
            </a:r>
            <a:r>
              <a:rPr lang="en-US" sz="1200" dirty="0">
                <a:solidFill>
                  <a:schemeClr val="bg1">
                    <a:lumMod val="85000"/>
                    <a:lumOff val="15000"/>
                  </a:schemeClr>
                </a:solidFill>
                <a:latin typeface="+mj-lt"/>
              </a:rPr>
              <a:t>. https://doi.org/10.1016/j.jemermed.2020.01.017</a:t>
            </a:r>
          </a:p>
          <a:p>
            <a:endParaRPr lang="en-US" sz="1200" dirty="0">
              <a:solidFill>
                <a:schemeClr val="bg1">
                  <a:lumMod val="85000"/>
                  <a:lumOff val="15000"/>
                </a:schemeClr>
              </a:solidFill>
              <a:latin typeface="+mj-lt"/>
            </a:endParaRPr>
          </a:p>
        </p:txBody>
      </p:sp>
      <p:sp>
        <p:nvSpPr>
          <p:cNvPr id="2" name="TextBox 1">
            <a:extLst>
              <a:ext uri="{FF2B5EF4-FFF2-40B4-BE49-F238E27FC236}">
                <a16:creationId xmlns:a16="http://schemas.microsoft.com/office/drawing/2014/main" id="{E0BE38F0-AA82-49EB-DFF5-272B017361CA}"/>
              </a:ext>
            </a:extLst>
          </p:cNvPr>
          <p:cNvSpPr txBox="1"/>
          <p:nvPr/>
        </p:nvSpPr>
        <p:spPr>
          <a:xfrm>
            <a:off x="2027399" y="1984948"/>
            <a:ext cx="1713297" cy="461665"/>
          </a:xfrm>
          <a:prstGeom prst="rect">
            <a:avLst/>
          </a:prstGeom>
          <a:noFill/>
        </p:spPr>
        <p:txBody>
          <a:bodyPr wrap="square" rtlCol="0">
            <a:spAutoFit/>
          </a:bodyPr>
          <a:lstStyle/>
          <a:p>
            <a:pPr algn="r"/>
            <a:r>
              <a:rPr lang="en-US" sz="2400" dirty="0">
                <a:highlight>
                  <a:srgbClr val="000000"/>
                </a:highlight>
                <a:latin typeface="+mj-lt"/>
              </a:rPr>
              <a:t>ST Dep</a:t>
            </a:r>
          </a:p>
        </p:txBody>
      </p:sp>
    </p:spTree>
    <p:extLst>
      <p:ext uri="{BB962C8B-B14F-4D97-AF65-F5344CB8AC3E}">
        <p14:creationId xmlns:p14="http://schemas.microsoft.com/office/powerpoint/2010/main" val="761137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C9620-D3A1-5F91-C7FA-E06ECE601699}"/>
              </a:ext>
            </a:extLst>
          </p:cNvPr>
          <p:cNvSpPr>
            <a:spLocks noGrp="1"/>
          </p:cNvSpPr>
          <p:nvPr>
            <p:ph type="title"/>
          </p:nvPr>
        </p:nvSpPr>
        <p:spPr/>
        <p:txBody>
          <a:bodyPr/>
          <a:lstStyle/>
          <a:p>
            <a:r>
              <a:rPr lang="en-US" dirty="0"/>
              <a:t>ECG Stages of </a:t>
            </a:r>
            <a:r>
              <a:rPr lang="en-US" dirty="0">
                <a:solidFill>
                  <a:schemeClr val="accent3"/>
                </a:solidFill>
              </a:rPr>
              <a:t>Pericarditis</a:t>
            </a:r>
          </a:p>
        </p:txBody>
      </p:sp>
      <p:pic>
        <p:nvPicPr>
          <p:cNvPr id="4" name="Picture 3">
            <a:extLst>
              <a:ext uri="{FF2B5EF4-FFF2-40B4-BE49-F238E27FC236}">
                <a16:creationId xmlns:a16="http://schemas.microsoft.com/office/drawing/2014/main" id="{C458883D-7631-95E0-16B4-F65AE30FCF0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92875" y="2977091"/>
            <a:ext cx="9653336" cy="2008357"/>
          </a:xfrm>
          <a:prstGeom prst="rect">
            <a:avLst/>
          </a:prstGeom>
        </p:spPr>
      </p:pic>
      <p:sp>
        <p:nvSpPr>
          <p:cNvPr id="5" name="TextBox 4">
            <a:extLst>
              <a:ext uri="{FF2B5EF4-FFF2-40B4-BE49-F238E27FC236}">
                <a16:creationId xmlns:a16="http://schemas.microsoft.com/office/drawing/2014/main" id="{9FF0F41A-B6FD-9873-5BDE-BFCFAE2ACF50}"/>
              </a:ext>
            </a:extLst>
          </p:cNvPr>
          <p:cNvSpPr txBox="1"/>
          <p:nvPr/>
        </p:nvSpPr>
        <p:spPr>
          <a:xfrm>
            <a:off x="1307432" y="2293602"/>
            <a:ext cx="1318661" cy="369332"/>
          </a:xfrm>
          <a:prstGeom prst="rect">
            <a:avLst/>
          </a:prstGeom>
          <a:noFill/>
        </p:spPr>
        <p:txBody>
          <a:bodyPr wrap="square" rtlCol="0">
            <a:spAutoFit/>
          </a:bodyPr>
          <a:lstStyle/>
          <a:p>
            <a:pPr algn="ctr"/>
            <a:r>
              <a:rPr lang="en-US" dirty="0">
                <a:solidFill>
                  <a:schemeClr val="accent3"/>
                </a:solidFill>
                <a:latin typeface="+mj-lt"/>
              </a:rPr>
              <a:t>Stage 1</a:t>
            </a:r>
          </a:p>
        </p:txBody>
      </p:sp>
      <p:sp>
        <p:nvSpPr>
          <p:cNvPr id="6" name="TextBox 5">
            <a:extLst>
              <a:ext uri="{FF2B5EF4-FFF2-40B4-BE49-F238E27FC236}">
                <a16:creationId xmlns:a16="http://schemas.microsoft.com/office/drawing/2014/main" id="{6888A4B8-3701-2F88-1B82-65AD7807BAC8}"/>
              </a:ext>
            </a:extLst>
          </p:cNvPr>
          <p:cNvSpPr txBox="1"/>
          <p:nvPr/>
        </p:nvSpPr>
        <p:spPr>
          <a:xfrm>
            <a:off x="3848501" y="2293602"/>
            <a:ext cx="1318661" cy="369332"/>
          </a:xfrm>
          <a:prstGeom prst="rect">
            <a:avLst/>
          </a:prstGeom>
          <a:noFill/>
        </p:spPr>
        <p:txBody>
          <a:bodyPr wrap="square" rtlCol="0">
            <a:spAutoFit/>
          </a:bodyPr>
          <a:lstStyle/>
          <a:p>
            <a:pPr algn="ctr"/>
            <a:r>
              <a:rPr lang="en-US" dirty="0">
                <a:latin typeface="+mj-lt"/>
              </a:rPr>
              <a:t>Stage 2</a:t>
            </a:r>
          </a:p>
        </p:txBody>
      </p:sp>
      <p:sp>
        <p:nvSpPr>
          <p:cNvPr id="7" name="TextBox 6">
            <a:extLst>
              <a:ext uri="{FF2B5EF4-FFF2-40B4-BE49-F238E27FC236}">
                <a16:creationId xmlns:a16="http://schemas.microsoft.com/office/drawing/2014/main" id="{E59F1866-10B5-C99A-A027-14546956BA7C}"/>
              </a:ext>
            </a:extLst>
          </p:cNvPr>
          <p:cNvSpPr txBox="1"/>
          <p:nvPr/>
        </p:nvSpPr>
        <p:spPr>
          <a:xfrm>
            <a:off x="6293318" y="2293602"/>
            <a:ext cx="1318661" cy="369332"/>
          </a:xfrm>
          <a:prstGeom prst="rect">
            <a:avLst/>
          </a:prstGeom>
          <a:noFill/>
        </p:spPr>
        <p:txBody>
          <a:bodyPr wrap="square" rtlCol="0">
            <a:spAutoFit/>
          </a:bodyPr>
          <a:lstStyle/>
          <a:p>
            <a:pPr algn="ctr"/>
            <a:r>
              <a:rPr lang="en-US" dirty="0">
                <a:latin typeface="+mj-lt"/>
              </a:rPr>
              <a:t>Stage 3</a:t>
            </a:r>
          </a:p>
        </p:txBody>
      </p:sp>
      <p:sp>
        <p:nvSpPr>
          <p:cNvPr id="8" name="TextBox 7">
            <a:extLst>
              <a:ext uri="{FF2B5EF4-FFF2-40B4-BE49-F238E27FC236}">
                <a16:creationId xmlns:a16="http://schemas.microsoft.com/office/drawing/2014/main" id="{D9ECA757-A895-AB44-3A36-CBBF7CE03AE0}"/>
              </a:ext>
            </a:extLst>
          </p:cNvPr>
          <p:cNvSpPr txBox="1"/>
          <p:nvPr/>
        </p:nvSpPr>
        <p:spPr>
          <a:xfrm>
            <a:off x="8884118" y="2293602"/>
            <a:ext cx="1318661" cy="369332"/>
          </a:xfrm>
          <a:prstGeom prst="rect">
            <a:avLst/>
          </a:prstGeom>
          <a:noFill/>
        </p:spPr>
        <p:txBody>
          <a:bodyPr wrap="square" rtlCol="0">
            <a:spAutoFit/>
          </a:bodyPr>
          <a:lstStyle/>
          <a:p>
            <a:pPr algn="ctr"/>
            <a:r>
              <a:rPr lang="en-US" dirty="0">
                <a:latin typeface="+mj-lt"/>
              </a:rPr>
              <a:t>Stage 4</a:t>
            </a:r>
          </a:p>
        </p:txBody>
      </p:sp>
    </p:spTree>
    <p:extLst>
      <p:ext uri="{BB962C8B-B14F-4D97-AF65-F5344CB8AC3E}">
        <p14:creationId xmlns:p14="http://schemas.microsoft.com/office/powerpoint/2010/main" val="360359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5CE5C-D1F7-0DC5-8185-CC8158930C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77296B-2C87-8457-E547-F128489595DA}"/>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64-year-old female presents with </a:t>
            </a:r>
            <a:r>
              <a:rPr lang="en-US" dirty="0">
                <a:latin typeface="+mn-lt"/>
              </a:rPr>
              <a:t>epistaxis</a:t>
            </a:r>
          </a:p>
        </p:txBody>
      </p:sp>
      <p:sp>
        <p:nvSpPr>
          <p:cNvPr id="3" name="TextBox 2">
            <a:extLst>
              <a:ext uri="{FF2B5EF4-FFF2-40B4-BE49-F238E27FC236}">
                <a16:creationId xmlns:a16="http://schemas.microsoft.com/office/drawing/2014/main" id="{A0EA39EB-80ED-6827-FA5B-479025B676C6}"/>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191</a:t>
            </a:r>
          </a:p>
        </p:txBody>
      </p:sp>
      <p:cxnSp>
        <p:nvCxnSpPr>
          <p:cNvPr id="5" name="Straight Connector 4">
            <a:extLst>
              <a:ext uri="{FF2B5EF4-FFF2-40B4-BE49-F238E27FC236}">
                <a16:creationId xmlns:a16="http://schemas.microsoft.com/office/drawing/2014/main" id="{183ED4AC-F31B-66AC-3BFB-7A85EB00B3D7}"/>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3026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191-RBBB_LPFB-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F9830-3856-D172-B6AB-E51B419E3B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B93592-68D5-8FC8-0C49-E5839249DC50}"/>
              </a:ext>
            </a:extLst>
          </p:cNvPr>
          <p:cNvSpPr>
            <a:spLocks noGrp="1"/>
          </p:cNvSpPr>
          <p:nvPr>
            <p:ph type="title"/>
          </p:nvPr>
        </p:nvSpPr>
        <p:spPr/>
        <p:txBody>
          <a:bodyPr/>
          <a:lstStyle/>
          <a:p>
            <a:r>
              <a:rPr lang="en-US" dirty="0">
                <a:solidFill>
                  <a:schemeClr val="bg2"/>
                </a:solidFill>
              </a:rPr>
              <a:t>Causes of</a:t>
            </a:r>
            <a:r>
              <a:rPr lang="en-US" dirty="0"/>
              <a:t> </a:t>
            </a:r>
            <a:r>
              <a:rPr lang="en-US" b="0" dirty="0"/>
              <a:t>right axis </a:t>
            </a:r>
            <a:r>
              <a:rPr lang="en-US" dirty="0">
                <a:solidFill>
                  <a:schemeClr val="bg2"/>
                </a:solidFill>
              </a:rPr>
              <a:t>deviation</a:t>
            </a:r>
          </a:p>
        </p:txBody>
      </p:sp>
      <p:pic>
        <p:nvPicPr>
          <p:cNvPr id="10" name="Picture 9">
            <a:extLst>
              <a:ext uri="{FF2B5EF4-FFF2-40B4-BE49-F238E27FC236}">
                <a16:creationId xmlns:a16="http://schemas.microsoft.com/office/drawing/2014/main" id="{FF0E48CF-5474-CF96-EA11-66378679535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511332" y="2283541"/>
            <a:ext cx="3185080" cy="3200399"/>
          </a:xfrm>
          <a:prstGeom prst="rect">
            <a:avLst/>
          </a:prstGeom>
        </p:spPr>
      </p:pic>
      <p:pic>
        <p:nvPicPr>
          <p:cNvPr id="11" name="Picture 10">
            <a:extLst>
              <a:ext uri="{FF2B5EF4-FFF2-40B4-BE49-F238E27FC236}">
                <a16:creationId xmlns:a16="http://schemas.microsoft.com/office/drawing/2014/main" id="{8DFF6DA7-E2FB-AC21-939D-B8A67DF291D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5738" b="97541" l="5825" r="94175">
                        <a14:foregroundMark x1="29126" y1="5738" x2="28479" y2="20082"/>
                        <a14:foregroundMark x1="28479" y1="20082" x2="28803" y2="21311"/>
                        <a14:foregroundMark x1="47485" y1="89676" x2="54475" y2="89381"/>
                        <a14:foregroundMark x1="69615" y1="70359" x2="70874" y2="72541"/>
                        <a14:foregroundMark x1="70874" y1="72541" x2="74434" y2="86885"/>
                        <a14:foregroundMark x1="78077" y1="87867" x2="82770" y2="89132"/>
                        <a14:foregroundMark x1="74434" y1="86885" x2="76472" y2="87434"/>
                        <a14:foregroundMark x1="23536" y1="80954" x2="24383" y2="80690"/>
                        <a14:foregroundMark x1="27509" y1="94262" x2="27035" y2="94562"/>
                        <a14:foregroundMark x1="5825" y1="90164" x2="6472" y2="93852"/>
                        <a14:foregroundMark x1="18447" y1="93443" x2="20712" y2="92623"/>
                        <a14:backgroundMark x1="66990" y1="61885" x2="67314" y2="62705"/>
                        <a14:backgroundMark x1="67314" y1="65164" x2="66990" y2="70082"/>
                        <a14:backgroundMark x1="64401" y1="60656" x2="58900" y2="86066"/>
                        <a14:backgroundMark x1="58900" y1="86066" x2="56958" y2="85246"/>
                        <a14:backgroundMark x1="55663" y1="86475" x2="58252" y2="85246"/>
                        <a14:backgroundMark x1="77023" y1="86475" x2="78641" y2="86885"/>
                        <a14:backgroundMark x1="82848" y1="90984" x2="92557" y2="90574"/>
                        <a14:backgroundMark x1="92557" y1="90574" x2="84790" y2="92623"/>
                        <a14:backgroundMark x1="95469" y1="89344" x2="92557" y2="92213"/>
                        <a14:backgroundMark x1="44660" y1="88934" x2="45955" y2="90984"/>
                        <a14:backgroundMark x1="11327" y1="83607" x2="12945" y2="95492"/>
                        <a14:backgroundMark x1="19789" y1="98381" x2="22654" y2="99590"/>
                        <a14:backgroundMark x1="12945" y1="95492" x2="16865" y2="97146"/>
                        <a14:backgroundMark x1="17736" y1="95106" x2="14563" y2="92213"/>
                        <a14:backgroundMark x1="22654" y1="99590" x2="20273" y2="97419"/>
                        <a14:backgroundMark x1="20609" y1="96751" x2="23301" y2="98770"/>
                        <a14:backgroundMark x1="14563" y1="92213" x2="17902" y2="94718"/>
                        <a14:backgroundMark x1="23301" y1="98770" x2="24919" y2="98770"/>
                        <a14:backgroundMark x1="16181" y1="81967" x2="21359" y2="80738"/>
                        <a14:backgroundMark x1="22654" y1="79098" x2="23301" y2="80738"/>
                        <a14:backgroundMark x1="22006" y1="80328" x2="23301" y2="79098"/>
                        <a14:backgroundMark x1="22006" y1="81148" x2="22977" y2="79918"/>
                        <a14:backgroundMark x1="22330" y1="81967" x2="22977" y2="79918"/>
                        <a14:backgroundMark x1="22330" y1="81557" x2="24272" y2="78689"/>
                        <a14:backgroundMark x1="26537" y1="79098" x2="26214" y2="81148"/>
                        <a14:backgroundMark x1="29126" y1="82377" x2="29126" y2="84836"/>
                        <a14:backgroundMark x1="29773" y1="82787" x2="32362" y2="82787"/>
                        <a14:backgroundMark x1="29450" y1="82377" x2="31392" y2="82377"/>
                        <a14:backgroundMark x1="33333" y1="84836" x2="33333" y2="84426"/>
                        <a14:backgroundMark x1="33981" y1="84426" x2="37540" y2="87705"/>
                        <a14:backgroundMark x1="37217" y1="85656" x2="37217" y2="89754"/>
                        <a14:backgroundMark x1="33010" y1="89754" x2="30744" y2="93443"/>
                        <a14:backgroundMark x1="22006" y1="95082" x2="21359" y2="98361"/>
                        <a14:backgroundMark x1="30421" y1="92213" x2="30421" y2="94262"/>
                      </a14:backgroundRemoval>
                    </a14:imgEffect>
                  </a14:imgLayer>
                </a14:imgProps>
              </a:ext>
              <a:ext uri="{28A0092B-C50C-407E-A947-70E740481C1C}">
                <a14:useLocalDpi xmlns:a14="http://schemas.microsoft.com/office/drawing/2010/main" val="0"/>
              </a:ext>
            </a:extLst>
          </a:blip>
          <a:srcRect l="508" r="508"/>
          <a:stretch/>
        </p:blipFill>
        <p:spPr>
          <a:xfrm>
            <a:off x="7279008" y="4638367"/>
            <a:ext cx="693144" cy="552953"/>
          </a:xfrm>
          <a:prstGeom prst="rect">
            <a:avLst/>
          </a:prstGeom>
        </p:spPr>
      </p:pic>
      <p:sp>
        <p:nvSpPr>
          <p:cNvPr id="12" name="TextBox 11">
            <a:extLst>
              <a:ext uri="{FF2B5EF4-FFF2-40B4-BE49-F238E27FC236}">
                <a16:creationId xmlns:a16="http://schemas.microsoft.com/office/drawing/2014/main" id="{3BC05D31-6D65-C75E-3BB6-8FD84EF69071}"/>
              </a:ext>
            </a:extLst>
          </p:cNvPr>
          <p:cNvSpPr txBox="1"/>
          <p:nvPr/>
        </p:nvSpPr>
        <p:spPr>
          <a:xfrm>
            <a:off x="2776830" y="2325949"/>
            <a:ext cx="4061861" cy="369332"/>
          </a:xfrm>
          <a:prstGeom prst="rect">
            <a:avLst/>
          </a:prstGeom>
          <a:noFill/>
        </p:spPr>
        <p:txBody>
          <a:bodyPr wrap="square" rtlCol="0">
            <a:spAutoFit/>
          </a:bodyPr>
          <a:lstStyle/>
          <a:p>
            <a:pPr algn="r"/>
            <a:r>
              <a:rPr lang="en-US" dirty="0">
                <a:latin typeface="+mj-lt"/>
              </a:rPr>
              <a:t>1. Ventricular ectopy</a:t>
            </a:r>
          </a:p>
        </p:txBody>
      </p:sp>
      <p:sp>
        <p:nvSpPr>
          <p:cNvPr id="13" name="TextBox 12">
            <a:extLst>
              <a:ext uri="{FF2B5EF4-FFF2-40B4-BE49-F238E27FC236}">
                <a16:creationId xmlns:a16="http://schemas.microsoft.com/office/drawing/2014/main" id="{7EBD8FCA-ED1F-EF16-6A39-3CC075E33F2F}"/>
              </a:ext>
            </a:extLst>
          </p:cNvPr>
          <p:cNvSpPr txBox="1"/>
          <p:nvPr/>
        </p:nvSpPr>
        <p:spPr>
          <a:xfrm>
            <a:off x="2602166" y="2691406"/>
            <a:ext cx="4061861" cy="369332"/>
          </a:xfrm>
          <a:prstGeom prst="rect">
            <a:avLst/>
          </a:prstGeom>
          <a:noFill/>
        </p:spPr>
        <p:txBody>
          <a:bodyPr wrap="square" rtlCol="0">
            <a:spAutoFit/>
          </a:bodyPr>
          <a:lstStyle/>
          <a:p>
            <a:pPr algn="r"/>
            <a:r>
              <a:rPr lang="en-US" dirty="0">
                <a:latin typeface="+mj-lt"/>
              </a:rPr>
              <a:t>2. Lateral myocardial infarction</a:t>
            </a:r>
          </a:p>
        </p:txBody>
      </p:sp>
      <p:sp>
        <p:nvSpPr>
          <p:cNvPr id="14" name="TextBox 13">
            <a:extLst>
              <a:ext uri="{FF2B5EF4-FFF2-40B4-BE49-F238E27FC236}">
                <a16:creationId xmlns:a16="http://schemas.microsoft.com/office/drawing/2014/main" id="{FEDE0058-1DE4-1DD7-8E50-EFF953686429}"/>
              </a:ext>
            </a:extLst>
          </p:cNvPr>
          <p:cNvSpPr txBox="1"/>
          <p:nvPr/>
        </p:nvSpPr>
        <p:spPr>
          <a:xfrm>
            <a:off x="2420692" y="3063269"/>
            <a:ext cx="4061861" cy="369332"/>
          </a:xfrm>
          <a:prstGeom prst="rect">
            <a:avLst/>
          </a:prstGeom>
          <a:noFill/>
        </p:spPr>
        <p:txBody>
          <a:bodyPr wrap="square" rtlCol="0">
            <a:spAutoFit/>
          </a:bodyPr>
          <a:lstStyle/>
          <a:p>
            <a:pPr algn="r"/>
            <a:r>
              <a:rPr lang="en-US" dirty="0">
                <a:latin typeface="+mj-lt"/>
              </a:rPr>
              <a:t>3. Right ventricular hypertrophy</a:t>
            </a:r>
          </a:p>
        </p:txBody>
      </p:sp>
      <p:sp>
        <p:nvSpPr>
          <p:cNvPr id="15" name="TextBox 14">
            <a:extLst>
              <a:ext uri="{FF2B5EF4-FFF2-40B4-BE49-F238E27FC236}">
                <a16:creationId xmlns:a16="http://schemas.microsoft.com/office/drawing/2014/main" id="{D56C6994-64E1-5641-B467-4D2605D534D4}"/>
              </a:ext>
            </a:extLst>
          </p:cNvPr>
          <p:cNvSpPr txBox="1"/>
          <p:nvPr/>
        </p:nvSpPr>
        <p:spPr>
          <a:xfrm>
            <a:off x="1351077" y="3426195"/>
            <a:ext cx="5045163" cy="369332"/>
          </a:xfrm>
          <a:prstGeom prst="rect">
            <a:avLst/>
          </a:prstGeom>
          <a:noFill/>
        </p:spPr>
        <p:txBody>
          <a:bodyPr wrap="square" rtlCol="0">
            <a:spAutoFit/>
          </a:bodyPr>
          <a:lstStyle/>
          <a:p>
            <a:pPr algn="r"/>
            <a:r>
              <a:rPr lang="en-US" dirty="0">
                <a:latin typeface="+mj-lt"/>
              </a:rPr>
              <a:t>4. Accessory Pathway/Wolf-Parkinson-White</a:t>
            </a:r>
          </a:p>
        </p:txBody>
      </p:sp>
      <p:sp>
        <p:nvSpPr>
          <p:cNvPr id="16" name="TextBox 15">
            <a:extLst>
              <a:ext uri="{FF2B5EF4-FFF2-40B4-BE49-F238E27FC236}">
                <a16:creationId xmlns:a16="http://schemas.microsoft.com/office/drawing/2014/main" id="{8F1DC6D6-FF6C-7EEF-38F3-43FF679AA325}"/>
              </a:ext>
            </a:extLst>
          </p:cNvPr>
          <p:cNvSpPr txBox="1"/>
          <p:nvPr/>
        </p:nvSpPr>
        <p:spPr>
          <a:xfrm>
            <a:off x="1351076" y="3795527"/>
            <a:ext cx="5045163" cy="369332"/>
          </a:xfrm>
          <a:prstGeom prst="rect">
            <a:avLst/>
          </a:prstGeom>
          <a:noFill/>
        </p:spPr>
        <p:txBody>
          <a:bodyPr wrap="square" rtlCol="0">
            <a:spAutoFit/>
          </a:bodyPr>
          <a:lstStyle/>
          <a:p>
            <a:pPr algn="r"/>
            <a:r>
              <a:rPr lang="en-US" dirty="0">
                <a:latin typeface="+mj-lt"/>
              </a:rPr>
              <a:t>5. Left posterior fascicular block</a:t>
            </a:r>
          </a:p>
        </p:txBody>
      </p:sp>
      <p:sp>
        <p:nvSpPr>
          <p:cNvPr id="17" name="TextBox 16">
            <a:extLst>
              <a:ext uri="{FF2B5EF4-FFF2-40B4-BE49-F238E27FC236}">
                <a16:creationId xmlns:a16="http://schemas.microsoft.com/office/drawing/2014/main" id="{C0ADBACF-CDA3-C9C5-AD7A-EE986F8CC198}"/>
              </a:ext>
            </a:extLst>
          </p:cNvPr>
          <p:cNvSpPr txBox="1"/>
          <p:nvPr/>
        </p:nvSpPr>
        <p:spPr>
          <a:xfrm>
            <a:off x="4522208" y="4158453"/>
            <a:ext cx="1931577" cy="369332"/>
          </a:xfrm>
          <a:prstGeom prst="rect">
            <a:avLst/>
          </a:prstGeom>
          <a:noFill/>
        </p:spPr>
        <p:txBody>
          <a:bodyPr wrap="square" rtlCol="0">
            <a:spAutoFit/>
          </a:bodyPr>
          <a:lstStyle/>
          <a:p>
            <a:pPr algn="r"/>
            <a:r>
              <a:rPr lang="en-US" dirty="0">
                <a:latin typeface="+mj-lt"/>
              </a:rPr>
              <a:t>6. Hyperkalemia</a:t>
            </a:r>
          </a:p>
        </p:txBody>
      </p:sp>
      <p:sp>
        <p:nvSpPr>
          <p:cNvPr id="18" name="TextBox 17">
            <a:extLst>
              <a:ext uri="{FF2B5EF4-FFF2-40B4-BE49-F238E27FC236}">
                <a16:creationId xmlns:a16="http://schemas.microsoft.com/office/drawing/2014/main" id="{65893FE1-653C-835A-1613-7242F072C89C}"/>
              </a:ext>
            </a:extLst>
          </p:cNvPr>
          <p:cNvSpPr txBox="1"/>
          <p:nvPr/>
        </p:nvSpPr>
        <p:spPr>
          <a:xfrm>
            <a:off x="3473244" y="4521039"/>
            <a:ext cx="3119921" cy="369332"/>
          </a:xfrm>
          <a:prstGeom prst="rect">
            <a:avLst/>
          </a:prstGeom>
          <a:noFill/>
        </p:spPr>
        <p:txBody>
          <a:bodyPr wrap="square" rtlCol="0">
            <a:spAutoFit/>
          </a:bodyPr>
          <a:lstStyle/>
          <a:p>
            <a:pPr algn="r"/>
            <a:r>
              <a:rPr lang="en-US" dirty="0">
                <a:latin typeface="+mj-lt"/>
              </a:rPr>
              <a:t>7. Sodium channel toxicity</a:t>
            </a:r>
          </a:p>
        </p:txBody>
      </p:sp>
      <p:sp>
        <p:nvSpPr>
          <p:cNvPr id="19" name="TextBox 18">
            <a:extLst>
              <a:ext uri="{FF2B5EF4-FFF2-40B4-BE49-F238E27FC236}">
                <a16:creationId xmlns:a16="http://schemas.microsoft.com/office/drawing/2014/main" id="{A5FF55AF-5DDB-465C-5DE3-468A1D21F8EB}"/>
              </a:ext>
            </a:extLst>
          </p:cNvPr>
          <p:cNvSpPr txBox="1"/>
          <p:nvPr/>
        </p:nvSpPr>
        <p:spPr>
          <a:xfrm>
            <a:off x="4018075" y="4890371"/>
            <a:ext cx="2787364" cy="369332"/>
          </a:xfrm>
          <a:prstGeom prst="rect">
            <a:avLst/>
          </a:prstGeom>
          <a:noFill/>
        </p:spPr>
        <p:txBody>
          <a:bodyPr wrap="square" rtlCol="0">
            <a:spAutoFit/>
          </a:bodyPr>
          <a:lstStyle/>
          <a:p>
            <a:pPr algn="r"/>
            <a:r>
              <a:rPr lang="en-US" dirty="0">
                <a:latin typeface="+mj-lt"/>
              </a:rPr>
              <a:t>8. Pulmonary embolism</a:t>
            </a:r>
          </a:p>
        </p:txBody>
      </p:sp>
      <p:sp>
        <p:nvSpPr>
          <p:cNvPr id="20" name="TextBox 19">
            <a:extLst>
              <a:ext uri="{FF2B5EF4-FFF2-40B4-BE49-F238E27FC236}">
                <a16:creationId xmlns:a16="http://schemas.microsoft.com/office/drawing/2014/main" id="{31F6474A-B47C-E86F-888A-34133324BD6E}"/>
              </a:ext>
            </a:extLst>
          </p:cNvPr>
          <p:cNvSpPr txBox="1"/>
          <p:nvPr/>
        </p:nvSpPr>
        <p:spPr>
          <a:xfrm>
            <a:off x="2986549" y="5246551"/>
            <a:ext cx="4203645" cy="369332"/>
          </a:xfrm>
          <a:prstGeom prst="rect">
            <a:avLst/>
          </a:prstGeom>
          <a:noFill/>
        </p:spPr>
        <p:txBody>
          <a:bodyPr wrap="square" rtlCol="0">
            <a:spAutoFit/>
          </a:bodyPr>
          <a:lstStyle/>
          <a:p>
            <a:pPr algn="r"/>
            <a:r>
              <a:rPr lang="en-US" dirty="0">
                <a:latin typeface="+mj-lt"/>
              </a:rPr>
              <a:t>9. Chronic lung disease (e.g., COPD)</a:t>
            </a:r>
          </a:p>
        </p:txBody>
      </p:sp>
      <p:sp>
        <p:nvSpPr>
          <p:cNvPr id="21" name="TextBox 20">
            <a:extLst>
              <a:ext uri="{FF2B5EF4-FFF2-40B4-BE49-F238E27FC236}">
                <a16:creationId xmlns:a16="http://schemas.microsoft.com/office/drawing/2014/main" id="{686309D5-A7DD-F090-D8F6-51752586810E}"/>
              </a:ext>
            </a:extLst>
          </p:cNvPr>
          <p:cNvSpPr txBox="1"/>
          <p:nvPr/>
        </p:nvSpPr>
        <p:spPr>
          <a:xfrm>
            <a:off x="5033204" y="5618754"/>
            <a:ext cx="2632942" cy="369332"/>
          </a:xfrm>
          <a:prstGeom prst="rect">
            <a:avLst/>
          </a:prstGeom>
          <a:noFill/>
        </p:spPr>
        <p:txBody>
          <a:bodyPr wrap="square" rtlCol="0">
            <a:spAutoFit/>
          </a:bodyPr>
          <a:lstStyle/>
          <a:p>
            <a:pPr algn="r"/>
            <a:r>
              <a:rPr lang="en-US" dirty="0">
                <a:latin typeface="+mj-lt"/>
              </a:rPr>
              <a:t>10. Normal in children</a:t>
            </a:r>
          </a:p>
        </p:txBody>
      </p:sp>
    </p:spTree>
    <p:extLst>
      <p:ext uri="{BB962C8B-B14F-4D97-AF65-F5344CB8AC3E}">
        <p14:creationId xmlns:p14="http://schemas.microsoft.com/office/powerpoint/2010/main" val="826347615"/>
      </p:ext>
    </p:extLst>
  </p:cSld>
  <p:clrMapOvr>
    <a:masterClrMapping/>
  </p:clrMapOvr>
  <mc:AlternateContent xmlns:mc="http://schemas.openxmlformats.org/markup-compatibility/2006" xmlns:p14="http://schemas.microsoft.com/office/powerpoint/2010/main">
    <mc:Choice Requires="p14">
      <p:transition spd="med" p14:dur="700" advTm="87000">
        <p:fade/>
      </p:transition>
    </mc:Choice>
    <mc:Fallback xmlns="">
      <p:transition spd="med" advTm="87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P spid="18" grpId="0"/>
      <p:bldP spid="19" grpId="0"/>
      <p:bldP spid="20"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9381D-FE84-2622-4DB8-728A96271A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11A0E9-8191-EA2B-B201-577B569F22F2}"/>
              </a:ext>
            </a:extLst>
          </p:cNvPr>
          <p:cNvSpPr>
            <a:spLocks noGrp="1"/>
          </p:cNvSpPr>
          <p:nvPr>
            <p:ph type="title"/>
          </p:nvPr>
        </p:nvSpPr>
        <p:spPr/>
        <p:txBody>
          <a:bodyPr/>
          <a:lstStyle/>
          <a:p>
            <a:r>
              <a:rPr lang="en-US" dirty="0">
                <a:solidFill>
                  <a:schemeClr val="bg2"/>
                </a:solidFill>
              </a:rPr>
              <a:t>Conduction System </a:t>
            </a:r>
            <a:r>
              <a:rPr lang="en-US" b="0" dirty="0">
                <a:latin typeface="+mj-lt"/>
              </a:rPr>
              <a:t>Fascicular Blocks</a:t>
            </a:r>
          </a:p>
        </p:txBody>
      </p:sp>
      <p:pic>
        <p:nvPicPr>
          <p:cNvPr id="4" name="Picture 3">
            <a:extLst>
              <a:ext uri="{FF2B5EF4-FFF2-40B4-BE49-F238E27FC236}">
                <a16:creationId xmlns:a16="http://schemas.microsoft.com/office/drawing/2014/main" id="{A09305C7-9E7F-1207-06D4-9BD53A64D19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608362" y="1914951"/>
            <a:ext cx="4975276" cy="4041983"/>
          </a:xfrm>
          <a:prstGeom prst="rect">
            <a:avLst/>
          </a:prstGeom>
        </p:spPr>
      </p:pic>
    </p:spTree>
    <p:extLst>
      <p:ext uri="{BB962C8B-B14F-4D97-AF65-F5344CB8AC3E}">
        <p14:creationId xmlns:p14="http://schemas.microsoft.com/office/powerpoint/2010/main" val="3933176422"/>
      </p:ext>
    </p:extLst>
  </p:cSld>
  <p:clrMapOvr>
    <a:masterClrMapping/>
  </p:clrMapOvr>
  <mc:AlternateContent xmlns:mc="http://schemas.openxmlformats.org/markup-compatibility/2006" xmlns:p14="http://schemas.microsoft.com/office/powerpoint/2010/main">
    <mc:Choice Requires="p14">
      <p:transition spd="med" p14:dur="700" advTm="90717">
        <p:fade/>
      </p:transition>
    </mc:Choice>
    <mc:Fallback xmlns="">
      <p:transition spd="med" advTm="90717">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F0F2D-B1B6-2FB0-A7FA-EAC8CF5840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41A7E6-2A6D-F6BF-C433-EEE60FCD6FE2}"/>
              </a:ext>
            </a:extLst>
          </p:cNvPr>
          <p:cNvSpPr>
            <a:spLocks noGrp="1"/>
          </p:cNvSpPr>
          <p:nvPr>
            <p:ph type="title"/>
          </p:nvPr>
        </p:nvSpPr>
        <p:spPr/>
        <p:txBody>
          <a:bodyPr/>
          <a:lstStyle/>
          <a:p>
            <a:r>
              <a:rPr lang="en-US" dirty="0">
                <a:solidFill>
                  <a:schemeClr val="bg2"/>
                </a:solidFill>
              </a:rPr>
              <a:t>Conduction System </a:t>
            </a:r>
            <a:r>
              <a:rPr lang="en-US" b="0" dirty="0">
                <a:latin typeface="+mj-lt"/>
              </a:rPr>
              <a:t>Fascicular Blocks</a:t>
            </a:r>
          </a:p>
        </p:txBody>
      </p:sp>
      <p:pic>
        <p:nvPicPr>
          <p:cNvPr id="4" name="Picture 3">
            <a:extLst>
              <a:ext uri="{FF2B5EF4-FFF2-40B4-BE49-F238E27FC236}">
                <a16:creationId xmlns:a16="http://schemas.microsoft.com/office/drawing/2014/main" id="{04754960-83FC-5826-FD3C-C5D9D7AB50D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608362" y="1914951"/>
            <a:ext cx="4975275" cy="4041982"/>
          </a:xfrm>
          <a:prstGeom prst="rect">
            <a:avLst/>
          </a:prstGeom>
        </p:spPr>
      </p:pic>
      <p:pic>
        <p:nvPicPr>
          <p:cNvPr id="5" name="Picture 4">
            <a:extLst>
              <a:ext uri="{FF2B5EF4-FFF2-40B4-BE49-F238E27FC236}">
                <a16:creationId xmlns:a16="http://schemas.microsoft.com/office/drawing/2014/main" id="{30BD046F-1F90-3048-3C75-7D158B8ADB5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419150" y="1811653"/>
            <a:ext cx="935979" cy="1476902"/>
          </a:xfrm>
          <a:prstGeom prst="rect">
            <a:avLst/>
          </a:prstGeom>
        </p:spPr>
      </p:pic>
      <p:pic>
        <p:nvPicPr>
          <p:cNvPr id="7" name="Picture 6">
            <a:extLst>
              <a:ext uri="{FF2B5EF4-FFF2-40B4-BE49-F238E27FC236}">
                <a16:creationId xmlns:a16="http://schemas.microsoft.com/office/drawing/2014/main" id="{518CE2E5-705B-E001-B9BF-7D77976BF90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682867" y="4701972"/>
            <a:ext cx="936117" cy="1477119"/>
          </a:xfrm>
          <a:prstGeom prst="rect">
            <a:avLst/>
          </a:prstGeom>
        </p:spPr>
      </p:pic>
      <p:sp>
        <p:nvSpPr>
          <p:cNvPr id="10" name="TextBox 9">
            <a:extLst>
              <a:ext uri="{FF2B5EF4-FFF2-40B4-BE49-F238E27FC236}">
                <a16:creationId xmlns:a16="http://schemas.microsoft.com/office/drawing/2014/main" id="{CD98F297-A5F8-1ACC-815C-74ED068ABF40}"/>
              </a:ext>
            </a:extLst>
          </p:cNvPr>
          <p:cNvSpPr txBox="1"/>
          <p:nvPr/>
        </p:nvSpPr>
        <p:spPr>
          <a:xfrm>
            <a:off x="7510727" y="2365438"/>
            <a:ext cx="853627" cy="338554"/>
          </a:xfrm>
          <a:prstGeom prst="rect">
            <a:avLst/>
          </a:prstGeom>
          <a:noFill/>
        </p:spPr>
        <p:txBody>
          <a:bodyPr wrap="square" rtlCol="0">
            <a:spAutoFit/>
          </a:bodyPr>
          <a:lstStyle/>
          <a:p>
            <a:r>
              <a:rPr lang="en-US" sz="1600" dirty="0">
                <a:latin typeface="+mj-lt"/>
              </a:rPr>
              <a:t>I, </a:t>
            </a:r>
            <a:r>
              <a:rPr lang="en-US" sz="1600" dirty="0" err="1">
                <a:latin typeface="+mj-lt"/>
              </a:rPr>
              <a:t>aVL</a:t>
            </a:r>
            <a:endParaRPr lang="en-US" sz="1600" dirty="0">
              <a:latin typeface="+mj-lt"/>
            </a:endParaRPr>
          </a:p>
        </p:txBody>
      </p:sp>
      <p:sp>
        <p:nvSpPr>
          <p:cNvPr id="11" name="TextBox 10">
            <a:extLst>
              <a:ext uri="{FF2B5EF4-FFF2-40B4-BE49-F238E27FC236}">
                <a16:creationId xmlns:a16="http://schemas.microsoft.com/office/drawing/2014/main" id="{9596EC9C-2388-DFAE-7A0C-5CD931A5BA7F}"/>
              </a:ext>
            </a:extLst>
          </p:cNvPr>
          <p:cNvSpPr txBox="1"/>
          <p:nvPr/>
        </p:nvSpPr>
        <p:spPr>
          <a:xfrm>
            <a:off x="3454358" y="5155161"/>
            <a:ext cx="1267398" cy="338554"/>
          </a:xfrm>
          <a:prstGeom prst="rect">
            <a:avLst/>
          </a:prstGeom>
          <a:noFill/>
        </p:spPr>
        <p:txBody>
          <a:bodyPr wrap="square" rtlCol="0">
            <a:spAutoFit/>
          </a:bodyPr>
          <a:lstStyle/>
          <a:p>
            <a:pPr algn="r"/>
            <a:r>
              <a:rPr lang="en-US" sz="1600" dirty="0">
                <a:latin typeface="+mj-lt"/>
              </a:rPr>
              <a:t>II, III, </a:t>
            </a:r>
            <a:r>
              <a:rPr lang="en-US" sz="1600" dirty="0" err="1">
                <a:latin typeface="+mj-lt"/>
              </a:rPr>
              <a:t>aVF</a:t>
            </a:r>
            <a:endParaRPr lang="en-US" sz="1600" dirty="0">
              <a:latin typeface="+mj-lt"/>
            </a:endParaRPr>
          </a:p>
        </p:txBody>
      </p:sp>
      <p:sp>
        <p:nvSpPr>
          <p:cNvPr id="12" name="TextBox 11">
            <a:extLst>
              <a:ext uri="{FF2B5EF4-FFF2-40B4-BE49-F238E27FC236}">
                <a16:creationId xmlns:a16="http://schemas.microsoft.com/office/drawing/2014/main" id="{A65ADBD5-053F-5DF2-C92B-019344B7FB61}"/>
              </a:ext>
            </a:extLst>
          </p:cNvPr>
          <p:cNvSpPr txBox="1"/>
          <p:nvPr/>
        </p:nvSpPr>
        <p:spPr>
          <a:xfrm>
            <a:off x="2059965" y="2145981"/>
            <a:ext cx="2171299" cy="646331"/>
          </a:xfrm>
          <a:prstGeom prst="rect">
            <a:avLst/>
          </a:prstGeom>
          <a:noFill/>
        </p:spPr>
        <p:txBody>
          <a:bodyPr wrap="square" rtlCol="0">
            <a:spAutoFit/>
          </a:bodyPr>
          <a:lstStyle/>
          <a:p>
            <a:pPr algn="ctr"/>
            <a:r>
              <a:rPr lang="en-US" dirty="0">
                <a:latin typeface="+mj-lt"/>
              </a:rPr>
              <a:t>QRS &lt; 100 </a:t>
            </a:r>
            <a:r>
              <a:rPr lang="en-US" dirty="0" err="1">
                <a:latin typeface="+mj-lt"/>
              </a:rPr>
              <a:t>ms</a:t>
            </a:r>
            <a:endParaRPr lang="en-US" dirty="0">
              <a:latin typeface="+mj-lt"/>
            </a:endParaRPr>
          </a:p>
          <a:p>
            <a:pPr algn="ctr"/>
            <a:r>
              <a:rPr lang="en-US" dirty="0">
                <a:latin typeface="+mj-lt"/>
              </a:rPr>
              <a:t>RAD &gt; 90 deg</a:t>
            </a:r>
          </a:p>
        </p:txBody>
      </p:sp>
    </p:spTree>
    <p:extLst>
      <p:ext uri="{BB962C8B-B14F-4D97-AF65-F5344CB8AC3E}">
        <p14:creationId xmlns:p14="http://schemas.microsoft.com/office/powerpoint/2010/main" val="310112024"/>
      </p:ext>
    </p:extLst>
  </p:cSld>
  <p:clrMapOvr>
    <a:masterClrMapping/>
  </p:clrMapOvr>
  <mc:AlternateContent xmlns:mc="http://schemas.openxmlformats.org/markup-compatibility/2006" xmlns:p14="http://schemas.microsoft.com/office/powerpoint/2010/main">
    <mc:Choice Requires="p14">
      <p:transition spd="med" p14:dur="700" advTm="90717">
        <p:fade/>
      </p:transition>
    </mc:Choice>
    <mc:Fallback xmlns="">
      <p:transition spd="med" advTm="9071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76D8D-E1D8-9CC1-C2BE-31FA3AE6CC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5FD1BB-E7EB-6AE4-9BA1-AB256E3D490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68-year-old male presents with </a:t>
            </a:r>
            <a:r>
              <a:rPr lang="en-US" dirty="0">
                <a:latin typeface="+mn-lt"/>
              </a:rPr>
              <a:t>dyspnea</a:t>
            </a:r>
          </a:p>
        </p:txBody>
      </p:sp>
      <p:sp>
        <p:nvSpPr>
          <p:cNvPr id="3" name="TextBox 2">
            <a:extLst>
              <a:ext uri="{FF2B5EF4-FFF2-40B4-BE49-F238E27FC236}">
                <a16:creationId xmlns:a16="http://schemas.microsoft.com/office/drawing/2014/main" id="{0C4B151B-748A-F344-5A32-4189AD2FA419}"/>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192</a:t>
            </a:r>
          </a:p>
        </p:txBody>
      </p:sp>
      <p:cxnSp>
        <p:nvCxnSpPr>
          <p:cNvPr id="5" name="Straight Connector 4">
            <a:extLst>
              <a:ext uri="{FF2B5EF4-FFF2-40B4-BE49-F238E27FC236}">
                <a16:creationId xmlns:a16="http://schemas.microsoft.com/office/drawing/2014/main" id="{43F62A69-4E50-4834-EF2B-AAD4B12CA47B}"/>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4420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2" name="Picture 1" descr="192-AFlutter2-1-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ED85B-DEE0-46C5-B000-D620C9D363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588997-6DFD-48A7-B157-FFE6EDE61464}"/>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59-year-old male presents with </a:t>
            </a:r>
            <a:r>
              <a:rPr lang="en-US" dirty="0">
                <a:latin typeface="+mn-lt"/>
              </a:rPr>
              <a:t>dizziness</a:t>
            </a:r>
          </a:p>
        </p:txBody>
      </p:sp>
      <p:sp>
        <p:nvSpPr>
          <p:cNvPr id="3" name="TextBox 2">
            <a:extLst>
              <a:ext uri="{FF2B5EF4-FFF2-40B4-BE49-F238E27FC236}">
                <a16:creationId xmlns:a16="http://schemas.microsoft.com/office/drawing/2014/main" id="{BA0BE7C6-6E44-9A0E-4AF6-CDAE2199DB28}"/>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193</a:t>
            </a:r>
          </a:p>
        </p:txBody>
      </p:sp>
      <p:cxnSp>
        <p:nvCxnSpPr>
          <p:cNvPr id="5" name="Straight Connector 4">
            <a:extLst>
              <a:ext uri="{FF2B5EF4-FFF2-40B4-BE49-F238E27FC236}">
                <a16:creationId xmlns:a16="http://schemas.microsoft.com/office/drawing/2014/main" id="{FDAFFDDF-2716-7170-A37F-4EB134B244F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233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AB3CB-8A23-FD3B-489B-7CD0F36B5960}"/>
            </a:ext>
          </a:extLst>
        </p:cNvPr>
        <p:cNvGrpSpPr/>
        <p:nvPr/>
      </p:nvGrpSpPr>
      <p:grpSpPr>
        <a:xfrm>
          <a:off x="0" y="0"/>
          <a:ext cx="0" cy="0"/>
          <a:chOff x="0" y="0"/>
          <a:chExt cx="0" cy="0"/>
        </a:xfrm>
      </p:grpSpPr>
      <p:pic>
        <p:nvPicPr>
          <p:cNvPr id="2" name="Picture 1" descr="193-LVH-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2009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8ABD24-0AA5-0919-8BE2-8BD89A4BEDAC}"/>
              </a:ext>
            </a:extLst>
          </p:cNvPr>
          <p:cNvSpPr>
            <a:spLocks noGrp="1"/>
          </p:cNvSpPr>
          <p:nvPr>
            <p:ph type="title"/>
          </p:nvPr>
        </p:nvSpPr>
        <p:spPr/>
        <p:txBody>
          <a:bodyPr/>
          <a:lstStyle/>
          <a:p>
            <a:r>
              <a:rPr lang="en-US">
                <a:solidFill>
                  <a:schemeClr val="accent1"/>
                </a:solidFill>
              </a:rPr>
              <a:t>False Positive </a:t>
            </a:r>
            <a:r>
              <a:rPr lang="en-US"/>
              <a:t>Activation</a:t>
            </a:r>
          </a:p>
        </p:txBody>
      </p:sp>
      <p:graphicFrame>
        <p:nvGraphicFramePr>
          <p:cNvPr id="5" name="Chart 4">
            <a:extLst>
              <a:ext uri="{FF2B5EF4-FFF2-40B4-BE49-F238E27FC236}">
                <a16:creationId xmlns:a16="http://schemas.microsoft.com/office/drawing/2014/main" id="{E1FC8429-145F-47AD-C8A0-A389869E23A1}"/>
              </a:ext>
            </a:extLst>
          </p:cNvPr>
          <p:cNvGraphicFramePr/>
          <p:nvPr>
            <p:extLst>
              <p:ext uri="{D42A27DB-BD31-4B8C-83A1-F6EECF244321}">
                <p14:modId xmlns:p14="http://schemas.microsoft.com/office/powerpoint/2010/main" val="12049619"/>
              </p:ext>
            </p:extLst>
          </p:nvPr>
        </p:nvGraphicFramePr>
        <p:xfrm>
          <a:off x="838200" y="1565995"/>
          <a:ext cx="10515600" cy="4802187"/>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5D21B7CB-D3E1-219E-1B2D-48693011D17C}"/>
              </a:ext>
            </a:extLst>
          </p:cNvPr>
          <p:cNvSpPr txBox="1"/>
          <p:nvPr/>
        </p:nvSpPr>
        <p:spPr>
          <a:xfrm>
            <a:off x="0" y="6303138"/>
            <a:ext cx="12192000" cy="461665"/>
          </a:xfrm>
          <a:prstGeom prst="rect">
            <a:avLst/>
          </a:prstGeom>
          <a:noFill/>
        </p:spPr>
        <p:txBody>
          <a:bodyPr wrap="square" rtlCol="0">
            <a:spAutoFit/>
          </a:bodyPr>
          <a:lstStyle/>
          <a:p>
            <a:r>
              <a:rPr lang="en-US" sz="1200" b="0" i="0" dirty="0">
                <a:solidFill>
                  <a:srgbClr val="222222"/>
                </a:solidFill>
                <a:effectLst/>
                <a:latin typeface="+mj-lt"/>
              </a:rPr>
              <a:t>McCabe JM, Armstrong EJ, Kulkarni A, et al. Prevalence and factors associated with false-positive ST-segment elevation myocardial infarction diagnoses at primary percutaneous coronary intervention–capable centers: a report from the Activate-SF registry. </a:t>
            </a:r>
            <a:r>
              <a:rPr lang="en-US" sz="1200" b="0" i="1" dirty="0">
                <a:solidFill>
                  <a:srgbClr val="222222"/>
                </a:solidFill>
                <a:effectLst/>
                <a:latin typeface="+mj-lt"/>
              </a:rPr>
              <a:t>Arch Intern Med</a:t>
            </a:r>
            <a:r>
              <a:rPr lang="en-US" sz="1200" b="0" i="0" dirty="0">
                <a:solidFill>
                  <a:srgbClr val="222222"/>
                </a:solidFill>
                <a:effectLst/>
                <a:latin typeface="+mj-lt"/>
              </a:rPr>
              <a:t>. 2012;172(11):864-871.</a:t>
            </a:r>
            <a:endParaRPr lang="en-US" sz="1200" dirty="0">
              <a:latin typeface="+mj-lt"/>
            </a:endParaRPr>
          </a:p>
        </p:txBody>
      </p:sp>
      <p:sp>
        <p:nvSpPr>
          <p:cNvPr id="3" name="TextBox 2">
            <a:extLst>
              <a:ext uri="{FF2B5EF4-FFF2-40B4-BE49-F238E27FC236}">
                <a16:creationId xmlns:a16="http://schemas.microsoft.com/office/drawing/2014/main" id="{BABD9883-473F-5530-B989-A8E7EC30DE65}"/>
              </a:ext>
            </a:extLst>
          </p:cNvPr>
          <p:cNvSpPr txBox="1"/>
          <p:nvPr/>
        </p:nvSpPr>
        <p:spPr>
          <a:xfrm>
            <a:off x="1680198" y="4151529"/>
            <a:ext cx="2558267" cy="307777"/>
          </a:xfrm>
          <a:prstGeom prst="rect">
            <a:avLst/>
          </a:prstGeom>
          <a:noFill/>
        </p:spPr>
        <p:txBody>
          <a:bodyPr wrap="square" rtlCol="0">
            <a:spAutoFit/>
          </a:bodyPr>
          <a:lstStyle/>
          <a:p>
            <a:r>
              <a:rPr lang="en-US" sz="1400" dirty="0">
                <a:solidFill>
                  <a:schemeClr val="accent1"/>
                </a:solidFill>
                <a:latin typeface="+mj-lt"/>
              </a:rPr>
              <a:t>Left Ventricular Hypertrophy</a:t>
            </a:r>
          </a:p>
        </p:txBody>
      </p:sp>
    </p:spTree>
    <p:extLst>
      <p:ext uri="{BB962C8B-B14F-4D97-AF65-F5344CB8AC3E}">
        <p14:creationId xmlns:p14="http://schemas.microsoft.com/office/powerpoint/2010/main" val="853336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B8E9A-4E94-3A59-14F8-BF6CA20C0B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AB9234-C144-B5E2-0905-CFD74BD7E065}"/>
              </a:ext>
            </a:extLst>
          </p:cNvPr>
          <p:cNvSpPr>
            <a:spLocks noGrp="1"/>
          </p:cNvSpPr>
          <p:nvPr>
            <p:ph type="title"/>
          </p:nvPr>
        </p:nvSpPr>
        <p:spPr/>
        <p:txBody>
          <a:bodyPr/>
          <a:lstStyle/>
          <a:p>
            <a:r>
              <a:rPr lang="en-US">
                <a:solidFill>
                  <a:schemeClr val="accent1"/>
                </a:solidFill>
              </a:rPr>
              <a:t>Armstrong</a:t>
            </a:r>
            <a:r>
              <a:rPr lang="en-US"/>
              <a:t> Algorithm for STE in </a:t>
            </a:r>
            <a:r>
              <a:rPr lang="en-US">
                <a:solidFill>
                  <a:schemeClr val="accent1"/>
                </a:solidFill>
              </a:rPr>
              <a:t>LVH</a:t>
            </a:r>
          </a:p>
        </p:txBody>
      </p:sp>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B5FA996B-C465-27C4-FB0F-638C4C202FEB}"/>
                  </a:ext>
                </a:extLst>
              </p14:cNvPr>
              <p14:cNvContentPartPr/>
              <p14:nvPr/>
            </p14:nvContentPartPr>
            <p14:xfrm>
              <a:off x="5008543" y="1326899"/>
              <a:ext cx="360" cy="360"/>
            </p14:xfrm>
          </p:contentPart>
        </mc:Choice>
        <mc:Fallback xmlns="">
          <p:pic>
            <p:nvPicPr>
              <p:cNvPr id="9" name="Ink 8">
                <a:extLst>
                  <a:ext uri="{FF2B5EF4-FFF2-40B4-BE49-F238E27FC236}">
                    <a16:creationId xmlns:a16="http://schemas.microsoft.com/office/drawing/2014/main" id="{B5FA996B-C465-27C4-FB0F-638C4C202FEB}"/>
                  </a:ext>
                </a:extLst>
              </p:cNvPr>
              <p:cNvPicPr/>
              <p:nvPr/>
            </p:nvPicPr>
            <p:blipFill>
              <a:blip r:embed=""/>
              <a:stretch>
                <a:fillRect/>
              </a:stretch>
            </p:blipFill>
            <p:spPr>
              <a:xfrm>
                <a:off x="4999543" y="1317899"/>
                <a:ext cx="18000" cy="18000"/>
              </a:xfrm>
              <a:prstGeom prst="rect">
                <a:avLst/>
              </a:prstGeom>
            </p:spPr>
          </p:pic>
        </mc:Fallback>
      </mc:AlternateContent>
      <p:sp>
        <p:nvSpPr>
          <p:cNvPr id="3" name="TextBox 2">
            <a:extLst>
              <a:ext uri="{FF2B5EF4-FFF2-40B4-BE49-F238E27FC236}">
                <a16:creationId xmlns:a16="http://schemas.microsoft.com/office/drawing/2014/main" id="{2EB530DB-A071-F886-75F7-3545364C30B9}"/>
              </a:ext>
            </a:extLst>
          </p:cNvPr>
          <p:cNvSpPr txBox="1"/>
          <p:nvPr/>
        </p:nvSpPr>
        <p:spPr>
          <a:xfrm>
            <a:off x="0" y="6287661"/>
            <a:ext cx="12192000" cy="461665"/>
          </a:xfrm>
          <a:prstGeom prst="rect">
            <a:avLst/>
          </a:prstGeom>
          <a:noFill/>
        </p:spPr>
        <p:txBody>
          <a:bodyPr wrap="square" rtlCol="0">
            <a:spAutoFit/>
          </a:bodyPr>
          <a:lstStyle/>
          <a:p>
            <a:r>
              <a:rPr lang="en-US" sz="1200" b="0" i="0" dirty="0">
                <a:solidFill>
                  <a:srgbClr val="222222"/>
                </a:solidFill>
                <a:effectLst/>
                <a:latin typeface="+mj-lt"/>
              </a:rPr>
              <a:t>Armstrong EJ, Kulkarni AR, Bhave PD, et al. Electrocardiographic criteria for ST-elevation myocardial infarction in patients with left ventricular hypertrophy. </a:t>
            </a:r>
            <a:r>
              <a:rPr lang="en-US" sz="1200" b="0" i="1" dirty="0">
                <a:solidFill>
                  <a:srgbClr val="222222"/>
                </a:solidFill>
                <a:effectLst/>
                <a:latin typeface="+mj-lt"/>
              </a:rPr>
              <a:t>Am J </a:t>
            </a:r>
            <a:r>
              <a:rPr lang="en-US" sz="1200" b="0" i="1" dirty="0" err="1">
                <a:solidFill>
                  <a:srgbClr val="222222"/>
                </a:solidFill>
                <a:effectLst/>
                <a:latin typeface="+mj-lt"/>
              </a:rPr>
              <a:t>Cardiol</a:t>
            </a:r>
            <a:r>
              <a:rPr lang="en-US" sz="1200" b="0" i="0" dirty="0">
                <a:solidFill>
                  <a:srgbClr val="222222"/>
                </a:solidFill>
                <a:effectLst/>
                <a:latin typeface="+mj-lt"/>
              </a:rPr>
              <a:t>. 2012;110(7):977-983.</a:t>
            </a:r>
            <a:endParaRPr lang="en-US" sz="1200" dirty="0">
              <a:latin typeface="+mj-lt"/>
            </a:endParaRPr>
          </a:p>
        </p:txBody>
      </p:sp>
      <p:pic>
        <p:nvPicPr>
          <p:cNvPr id="5" name="Picture 4">
            <a:extLst>
              <a:ext uri="{FF2B5EF4-FFF2-40B4-BE49-F238E27FC236}">
                <a16:creationId xmlns:a16="http://schemas.microsoft.com/office/drawing/2014/main" id="{3694FEBF-6DCF-7E97-A925-3F4EDF94617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506150" y="1560696"/>
            <a:ext cx="5186787" cy="4479251"/>
          </a:xfrm>
          <a:prstGeom prst="rect">
            <a:avLst/>
          </a:prstGeom>
        </p:spPr>
      </p:pic>
      <p:grpSp>
        <p:nvGrpSpPr>
          <p:cNvPr id="6" name="Group 5">
            <a:extLst>
              <a:ext uri="{FF2B5EF4-FFF2-40B4-BE49-F238E27FC236}">
                <a16:creationId xmlns:a16="http://schemas.microsoft.com/office/drawing/2014/main" id="{C69E0556-5780-A5D1-EB4D-683A26B88F1D}"/>
              </a:ext>
            </a:extLst>
          </p:cNvPr>
          <p:cNvGrpSpPr/>
          <p:nvPr/>
        </p:nvGrpSpPr>
        <p:grpSpPr>
          <a:xfrm>
            <a:off x="9196776" y="3874941"/>
            <a:ext cx="1649639" cy="1584015"/>
            <a:chOff x="6855191" y="1959351"/>
            <a:chExt cx="1492600" cy="1441063"/>
          </a:xfrm>
        </p:grpSpPr>
        <p:pic>
          <p:nvPicPr>
            <p:cNvPr id="7" name="Picture 6">
              <a:extLst>
                <a:ext uri="{FF2B5EF4-FFF2-40B4-BE49-F238E27FC236}">
                  <a16:creationId xmlns:a16="http://schemas.microsoft.com/office/drawing/2014/main" id="{594EDC8C-0962-7606-818B-155FAA2277E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855191" y="1959351"/>
              <a:ext cx="1492600" cy="1441063"/>
            </a:xfrm>
            <a:prstGeom prst="rect">
              <a:avLst/>
            </a:prstGeom>
          </p:spPr>
        </p:pic>
        <p:sp>
          <p:nvSpPr>
            <p:cNvPr id="8" name="TextBox 7">
              <a:extLst>
                <a:ext uri="{FF2B5EF4-FFF2-40B4-BE49-F238E27FC236}">
                  <a16:creationId xmlns:a16="http://schemas.microsoft.com/office/drawing/2014/main" id="{DE53CB11-917C-9ACD-B920-565E07456A20}"/>
                </a:ext>
              </a:extLst>
            </p:cNvPr>
            <p:cNvSpPr txBox="1"/>
            <p:nvPr/>
          </p:nvSpPr>
          <p:spPr>
            <a:xfrm>
              <a:off x="6855191" y="2217880"/>
              <a:ext cx="1492600" cy="924003"/>
            </a:xfrm>
            <a:prstGeom prst="rect">
              <a:avLst/>
            </a:prstGeom>
            <a:noFill/>
          </p:spPr>
          <p:txBody>
            <a:bodyPr wrap="square" rtlCol="0">
              <a:spAutoFit/>
            </a:bodyPr>
            <a:lstStyle/>
            <a:p>
              <a:pPr algn="ctr"/>
              <a:r>
                <a:rPr lang="en-US" sz="4400">
                  <a:solidFill>
                    <a:schemeClr val="accent1"/>
                  </a:solidFill>
                  <a:effectLst>
                    <a:outerShdw blurRad="50800" dist="38100" dir="2700000" algn="tl" rotWithShape="0">
                      <a:prstClr val="black"/>
                    </a:outerShdw>
                  </a:effectLst>
                  <a:latin typeface="+mj-lt"/>
                </a:rPr>
                <a:t>77%</a:t>
              </a:r>
            </a:p>
            <a:p>
              <a:pPr algn="ctr"/>
              <a:r>
                <a:rPr lang="en-US" sz="1600">
                  <a:latin typeface="+mj-lt"/>
                </a:rPr>
                <a:t>Sensitivity</a:t>
              </a:r>
            </a:p>
          </p:txBody>
        </p:sp>
      </p:grpSp>
      <p:grpSp>
        <p:nvGrpSpPr>
          <p:cNvPr id="10" name="Group 9">
            <a:extLst>
              <a:ext uri="{FF2B5EF4-FFF2-40B4-BE49-F238E27FC236}">
                <a16:creationId xmlns:a16="http://schemas.microsoft.com/office/drawing/2014/main" id="{88C5C50A-4725-8CBF-78FF-D7E46A869F63}"/>
              </a:ext>
            </a:extLst>
          </p:cNvPr>
          <p:cNvGrpSpPr/>
          <p:nvPr/>
        </p:nvGrpSpPr>
        <p:grpSpPr>
          <a:xfrm>
            <a:off x="9196776" y="1818316"/>
            <a:ext cx="1649639" cy="1584015"/>
            <a:chOff x="6855191" y="1959351"/>
            <a:chExt cx="1492600" cy="1441063"/>
          </a:xfrm>
        </p:grpSpPr>
        <p:pic>
          <p:nvPicPr>
            <p:cNvPr id="11" name="Picture 10">
              <a:extLst>
                <a:ext uri="{FF2B5EF4-FFF2-40B4-BE49-F238E27FC236}">
                  <a16:creationId xmlns:a16="http://schemas.microsoft.com/office/drawing/2014/main" id="{3C61DC0C-F9AF-13ED-E416-73FAC360B28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855191" y="1959351"/>
              <a:ext cx="1492600" cy="1441063"/>
            </a:xfrm>
            <a:prstGeom prst="rect">
              <a:avLst/>
            </a:prstGeom>
          </p:spPr>
        </p:pic>
        <p:sp>
          <p:nvSpPr>
            <p:cNvPr id="12" name="TextBox 11">
              <a:extLst>
                <a:ext uri="{FF2B5EF4-FFF2-40B4-BE49-F238E27FC236}">
                  <a16:creationId xmlns:a16="http://schemas.microsoft.com/office/drawing/2014/main" id="{CE98AF65-4E2C-4A68-D863-0F8B53333682}"/>
                </a:ext>
              </a:extLst>
            </p:cNvPr>
            <p:cNvSpPr txBox="1"/>
            <p:nvPr/>
          </p:nvSpPr>
          <p:spPr>
            <a:xfrm>
              <a:off x="6855191" y="2217880"/>
              <a:ext cx="1492600" cy="924003"/>
            </a:xfrm>
            <a:prstGeom prst="rect">
              <a:avLst/>
            </a:prstGeom>
            <a:noFill/>
          </p:spPr>
          <p:txBody>
            <a:bodyPr wrap="square" rtlCol="0">
              <a:spAutoFit/>
            </a:bodyPr>
            <a:lstStyle/>
            <a:p>
              <a:pPr algn="ctr"/>
              <a:r>
                <a:rPr lang="en-US" sz="4400">
                  <a:solidFill>
                    <a:schemeClr val="accent1"/>
                  </a:solidFill>
                  <a:effectLst>
                    <a:outerShdw blurRad="50800" dist="38100" dir="2700000" algn="tl" rotWithShape="0">
                      <a:prstClr val="black"/>
                    </a:outerShdw>
                  </a:effectLst>
                  <a:latin typeface="+mj-lt"/>
                </a:rPr>
                <a:t>91%</a:t>
              </a:r>
            </a:p>
            <a:p>
              <a:pPr algn="ctr"/>
              <a:r>
                <a:rPr lang="en-US" sz="1600">
                  <a:latin typeface="+mj-lt"/>
                </a:rPr>
                <a:t>Specificity</a:t>
              </a:r>
            </a:p>
          </p:txBody>
        </p:sp>
      </p:grpSp>
      <p:sp>
        <p:nvSpPr>
          <p:cNvPr id="4" name="Rectangle: Rounded Corners 3">
            <a:extLst>
              <a:ext uri="{FF2B5EF4-FFF2-40B4-BE49-F238E27FC236}">
                <a16:creationId xmlns:a16="http://schemas.microsoft.com/office/drawing/2014/main" id="{50F58EA6-4133-F652-C75B-F86657298EF8}"/>
              </a:ext>
            </a:extLst>
          </p:cNvPr>
          <p:cNvSpPr/>
          <p:nvPr/>
        </p:nvSpPr>
        <p:spPr>
          <a:xfrm>
            <a:off x="223284" y="1885522"/>
            <a:ext cx="3509098" cy="3086956"/>
          </a:xfrm>
          <a:prstGeom prst="roundRect">
            <a:avLst>
              <a:gd name="adj" fmla="val 9681"/>
            </a:avLst>
          </a:prstGeom>
          <a:noFill/>
          <a:ln>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3CCE7BF-C5BE-33CC-CAEC-FB5AADDBE82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23339" y="2153649"/>
            <a:ext cx="1667774" cy="2534652"/>
          </a:xfrm>
          <a:prstGeom prst="rect">
            <a:avLst/>
          </a:prstGeom>
        </p:spPr>
      </p:pic>
      <p:sp>
        <p:nvSpPr>
          <p:cNvPr id="14" name="TextBox 13">
            <a:extLst>
              <a:ext uri="{FF2B5EF4-FFF2-40B4-BE49-F238E27FC236}">
                <a16:creationId xmlns:a16="http://schemas.microsoft.com/office/drawing/2014/main" id="{90CBA1C2-11C5-2529-3862-C9A48A0AEFE2}"/>
              </a:ext>
            </a:extLst>
          </p:cNvPr>
          <p:cNvSpPr txBox="1"/>
          <p:nvPr/>
        </p:nvSpPr>
        <p:spPr>
          <a:xfrm>
            <a:off x="3056858" y="2719125"/>
            <a:ext cx="592577" cy="338554"/>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1600">
                <a:solidFill>
                  <a:schemeClr val="accent1"/>
                </a:solidFill>
                <a:latin typeface="+mj-lt"/>
              </a:rPr>
              <a:t>STE</a:t>
            </a:r>
          </a:p>
        </p:txBody>
      </p:sp>
      <p:sp>
        <p:nvSpPr>
          <p:cNvPr id="15" name="TextBox 14">
            <a:extLst>
              <a:ext uri="{FF2B5EF4-FFF2-40B4-BE49-F238E27FC236}">
                <a16:creationId xmlns:a16="http://schemas.microsoft.com/office/drawing/2014/main" id="{444DC8B3-D0C3-6CA8-D643-EC2A5FB14D97}"/>
              </a:ext>
            </a:extLst>
          </p:cNvPr>
          <p:cNvSpPr txBox="1"/>
          <p:nvPr/>
        </p:nvSpPr>
        <p:spPr>
          <a:xfrm>
            <a:off x="2769760" y="1935287"/>
            <a:ext cx="962621" cy="338554"/>
          </a:xfrm>
          <a:prstGeom prst="rect">
            <a:avLst/>
          </a:prstGeom>
          <a:noFill/>
        </p:spPr>
        <p:txBody>
          <a:bodyPr wrap="square" rtlCol="0">
            <a:spAutoFit/>
          </a:bodyPr>
          <a:lstStyle/>
          <a:p>
            <a:pPr algn="ctr"/>
            <a:r>
              <a:rPr lang="en-US" sz="1600">
                <a:latin typeface="+mj-lt"/>
              </a:rPr>
              <a:t>V1-V3</a:t>
            </a:r>
            <a:endParaRPr lang="en-US">
              <a:latin typeface="+mj-lt"/>
            </a:endParaRPr>
          </a:p>
        </p:txBody>
      </p:sp>
      <p:sp>
        <p:nvSpPr>
          <p:cNvPr id="16" name="TextBox 15">
            <a:extLst>
              <a:ext uri="{FF2B5EF4-FFF2-40B4-BE49-F238E27FC236}">
                <a16:creationId xmlns:a16="http://schemas.microsoft.com/office/drawing/2014/main" id="{8D01B97A-F39B-26AE-375B-0D3AF25AB9B3}"/>
              </a:ext>
            </a:extLst>
          </p:cNvPr>
          <p:cNvSpPr txBox="1"/>
          <p:nvPr/>
        </p:nvSpPr>
        <p:spPr>
          <a:xfrm>
            <a:off x="308788" y="3247977"/>
            <a:ext cx="565358" cy="338554"/>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1600">
                <a:solidFill>
                  <a:schemeClr val="accent1"/>
                </a:solidFill>
                <a:latin typeface="+mj-lt"/>
              </a:rPr>
              <a:t>R-S</a:t>
            </a:r>
          </a:p>
        </p:txBody>
      </p:sp>
      <p:cxnSp>
        <p:nvCxnSpPr>
          <p:cNvPr id="17" name="Straight Arrow Connector 16">
            <a:extLst>
              <a:ext uri="{FF2B5EF4-FFF2-40B4-BE49-F238E27FC236}">
                <a16:creationId xmlns:a16="http://schemas.microsoft.com/office/drawing/2014/main" id="{8A79AB28-1E83-9D6B-2DC0-CF23D7B89344}"/>
              </a:ext>
            </a:extLst>
          </p:cNvPr>
          <p:cNvCxnSpPr>
            <a:cxnSpLocks/>
          </p:cNvCxnSpPr>
          <p:nvPr/>
        </p:nvCxnSpPr>
        <p:spPr>
          <a:xfrm>
            <a:off x="883138" y="2153648"/>
            <a:ext cx="0" cy="2534653"/>
          </a:xfrm>
          <a:prstGeom prst="straightConnector1">
            <a:avLst/>
          </a:prstGeom>
          <a:ln w="19050">
            <a:prstDash val="sysDash"/>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A9A4FC7-2CFA-69D2-B533-D67CC2684142}"/>
              </a:ext>
            </a:extLst>
          </p:cNvPr>
          <p:cNvCxnSpPr>
            <a:cxnSpLocks/>
          </p:cNvCxnSpPr>
          <p:nvPr/>
        </p:nvCxnSpPr>
        <p:spPr>
          <a:xfrm>
            <a:off x="2934844" y="2943379"/>
            <a:ext cx="6352" cy="365760"/>
          </a:xfrm>
          <a:prstGeom prst="straightConnector1">
            <a:avLst/>
          </a:prstGeom>
          <a:ln w="19050">
            <a:prstDash val="sysDash"/>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929BC8F-9EA5-44A2-EFF7-B550C28DB1C9}"/>
              </a:ext>
            </a:extLst>
          </p:cNvPr>
          <p:cNvCxnSpPr>
            <a:cxnSpLocks/>
          </p:cNvCxnSpPr>
          <p:nvPr/>
        </p:nvCxnSpPr>
        <p:spPr>
          <a:xfrm flipH="1">
            <a:off x="763117" y="2153648"/>
            <a:ext cx="1296490"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9B0FCCE-3DF9-9068-3B60-9EC0AD125320}"/>
              </a:ext>
            </a:extLst>
          </p:cNvPr>
          <p:cNvCxnSpPr>
            <a:cxnSpLocks/>
          </p:cNvCxnSpPr>
          <p:nvPr/>
        </p:nvCxnSpPr>
        <p:spPr>
          <a:xfrm flipH="1">
            <a:off x="763117" y="4694241"/>
            <a:ext cx="1182729"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4352356-4FA9-DECD-5644-7A256B26D72B}"/>
              </a:ext>
            </a:extLst>
          </p:cNvPr>
          <p:cNvCxnSpPr>
            <a:cxnSpLocks/>
          </p:cNvCxnSpPr>
          <p:nvPr/>
        </p:nvCxnSpPr>
        <p:spPr>
          <a:xfrm>
            <a:off x="1819334" y="2773256"/>
            <a:ext cx="1264364"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FC66A70-8DE4-8B1E-EE2D-9CD7D285575C}"/>
              </a:ext>
            </a:extLst>
          </p:cNvPr>
          <p:cNvCxnSpPr>
            <a:cxnSpLocks/>
          </p:cNvCxnSpPr>
          <p:nvPr/>
        </p:nvCxnSpPr>
        <p:spPr>
          <a:xfrm>
            <a:off x="1782946" y="2943379"/>
            <a:ext cx="1280169"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24780772-40C4-17AA-7AE9-55E236837638}"/>
              </a:ext>
            </a:extLst>
          </p:cNvPr>
          <p:cNvCxnSpPr>
            <a:cxnSpLocks/>
          </p:cNvCxnSpPr>
          <p:nvPr/>
        </p:nvCxnSpPr>
        <p:spPr>
          <a:xfrm flipV="1">
            <a:off x="2934844" y="2407496"/>
            <a:ext cx="0" cy="365760"/>
          </a:xfrm>
          <a:prstGeom prst="straightConnector1">
            <a:avLst/>
          </a:prstGeom>
          <a:ln w="19050">
            <a:prstDash val="sysDash"/>
            <a:headEnd type="triangle" w="lg" len="lg"/>
            <a:tailEnd type="none" w="lg" len="lg"/>
          </a:ln>
        </p:spPr>
        <p:style>
          <a:lnRef idx="1">
            <a:schemeClr val="accent1"/>
          </a:lnRef>
          <a:fillRef idx="0">
            <a:schemeClr val="accent1"/>
          </a:fillRef>
          <a:effectRef idx="0">
            <a:schemeClr val="accent1"/>
          </a:effectRef>
          <a:fontRef idx="minor">
            <a:schemeClr val="tx1"/>
          </a:fontRef>
        </p:style>
      </p:cxnSp>
      <p:pic>
        <p:nvPicPr>
          <p:cNvPr id="46" name="Picture 45" descr="A black and white drawing of a rectangular shape&#10;&#10;AI-generated content may be incorrect.">
            <a:extLst>
              <a:ext uri="{FF2B5EF4-FFF2-40B4-BE49-F238E27FC236}">
                <a16:creationId xmlns:a16="http://schemas.microsoft.com/office/drawing/2014/main" id="{13FD0465-1511-79EF-BE1C-85423035A82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23325" y="3551628"/>
            <a:ext cx="1344384" cy="846464"/>
          </a:xfrm>
          <a:prstGeom prst="rect">
            <a:avLst/>
          </a:prstGeom>
        </p:spPr>
      </p:pic>
      <p:sp>
        <p:nvSpPr>
          <p:cNvPr id="47" name="TextBox 46">
            <a:extLst>
              <a:ext uri="{FF2B5EF4-FFF2-40B4-BE49-F238E27FC236}">
                <a16:creationId xmlns:a16="http://schemas.microsoft.com/office/drawing/2014/main" id="{88A5107B-BEC7-C925-7168-59B85DFAA01E}"/>
              </a:ext>
            </a:extLst>
          </p:cNvPr>
          <p:cNvSpPr txBox="1"/>
          <p:nvPr/>
        </p:nvSpPr>
        <p:spPr>
          <a:xfrm>
            <a:off x="2123325" y="3641548"/>
            <a:ext cx="1304178" cy="707886"/>
          </a:xfrm>
          <a:prstGeom prst="rect">
            <a:avLst/>
          </a:prstGeom>
          <a:noFill/>
        </p:spPr>
        <p:txBody>
          <a:bodyPr wrap="square" rtlCol="0">
            <a:spAutoFit/>
          </a:bodyPr>
          <a:lstStyle/>
          <a:p>
            <a:pPr algn="ctr"/>
            <a:r>
              <a:rPr lang="en-US" sz="2000">
                <a:solidFill>
                  <a:schemeClr val="accent1"/>
                </a:solidFill>
                <a:latin typeface="+mj-lt"/>
              </a:rPr>
              <a:t>STE/R-S </a:t>
            </a:r>
          </a:p>
          <a:p>
            <a:pPr algn="ctr"/>
            <a:r>
              <a:rPr lang="en-US" sz="2000">
                <a:solidFill>
                  <a:schemeClr val="accent1"/>
                </a:solidFill>
                <a:latin typeface="+mj-lt"/>
              </a:rPr>
              <a:t>&gt; 0.25?</a:t>
            </a:r>
          </a:p>
        </p:txBody>
      </p:sp>
    </p:spTree>
    <p:extLst>
      <p:ext uri="{BB962C8B-B14F-4D97-AF65-F5344CB8AC3E}">
        <p14:creationId xmlns:p14="http://schemas.microsoft.com/office/powerpoint/2010/main" val="173148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par>
                                <p:cTn id="38" presetID="10" presetClass="entr" presetSubtype="0" fill="hold"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par>
                                <p:cTn id="44" presetID="10" presetClass="entr" presetSubtype="0" fill="hold"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500"/>
                                        <p:tgtEl>
                                          <p:spTgt spid="4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500"/>
                                        <p:tgtEl>
                                          <p:spTgt spid="6"/>
                                        </p:tgtEl>
                                      </p:cBhvr>
                                    </p:animEffect>
                                  </p:childTnLst>
                                </p:cTn>
                              </p:par>
                              <p:par>
                                <p:cTn id="52" presetID="10" presetClass="entr" presetSubtype="0" fill="hold"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p:bldP spid="15" grpId="0"/>
      <p:bldP spid="16" grpId="0"/>
      <p:bldP spid="47" grpId="0"/>
    </p:bldLst>
  </p:timing>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45BF691-0CE1-4268-88F6-5D4BCD60334C}">
  <ds:schemaRefs>
    <ds:schemaRef ds:uri="http://schemas.microsoft.com/sharepoint/v3/contenttype/forms"/>
  </ds:schemaRefs>
</ds:datastoreItem>
</file>

<file path=customXml/itemProps3.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38</TotalTime>
  <Words>1029</Words>
  <Application>Microsoft Office PowerPoint</Application>
  <PresentationFormat>Widescreen</PresentationFormat>
  <Paragraphs>115</Paragraphs>
  <Slides>22</Slides>
  <Notes>12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22</vt:i4>
      </vt:variant>
    </vt:vector>
  </HeadingPairs>
  <TitlesOfParts>
    <vt:vector size="31" baseType="lpstr">
      <vt:lpstr>Ink Free</vt:lpstr>
      <vt:lpstr>Nunito Sans ExtraLight</vt:lpstr>
      <vt:lpstr>Calibri</vt:lpstr>
      <vt:lpstr>Nunito Sans</vt:lpstr>
      <vt:lpstr>BlinkMacSystemFont</vt:lpstr>
      <vt:lpstr>Aptos</vt:lpstr>
      <vt:lpstr>Arial</vt:lpstr>
      <vt:lpstr>1_Office Theme</vt:lpstr>
      <vt:lpstr>ECG Stampede</vt:lpstr>
      <vt:lpstr>Conference 35</vt:lpstr>
      <vt:lpstr>47-year-old male presents with chest pain</vt:lpstr>
      <vt:lpstr>PowerPoint Presentation</vt:lpstr>
      <vt:lpstr>Posterior STEMI</vt:lpstr>
      <vt:lpstr>Posterior Lead Placement</vt:lpstr>
      <vt:lpstr>73-year-old male presents with chest pain</vt:lpstr>
      <vt:lpstr>PowerPoint Presentation</vt:lpstr>
      <vt:lpstr>67-year-old male presents with fatigue</vt:lpstr>
      <vt:lpstr>PowerPoint Presentation</vt:lpstr>
      <vt:lpstr>STEMI vs Pericarditis Odds Ratios</vt:lpstr>
      <vt:lpstr>ECG Stages of Pericarditis</vt:lpstr>
      <vt:lpstr>64-year-old female presents with epistaxis</vt:lpstr>
      <vt:lpstr>PowerPoint Presentation</vt:lpstr>
      <vt:lpstr>Causes of right axis deviation</vt:lpstr>
      <vt:lpstr>Conduction System Fascicular Blocks</vt:lpstr>
      <vt:lpstr>Conduction System Fascicular Blocks</vt:lpstr>
      <vt:lpstr>68-year-old male presents with dyspnea</vt:lpstr>
      <vt:lpstr>PowerPoint Presentation</vt:lpstr>
      <vt:lpstr>59-year-old male presents with dizziness</vt:lpstr>
      <vt:lpstr>PowerPoint Presentation</vt:lpstr>
      <vt:lpstr>False Positive Activation</vt:lpstr>
      <vt:lpstr>Armstrong Algorithm for STE in LVH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6</cp:revision>
  <dcterms:created xsi:type="dcterms:W3CDTF">2017-12-05T04:01:38Z</dcterms:created>
  <dcterms:modified xsi:type="dcterms:W3CDTF">2026-09-24T12:11:45Z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