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ink/ink1.xml" ContentType="application/inkml+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7.xml" ContentType="application/vnd.openxmlformats-officedocument.presentationml.notesSlide+xml"/>
  <Override PartName="/ppt/ink/ink2.xml" ContentType="application/inkml+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4"/>
    <p:sldMasterId id="2147483684" r:id="rId5"/>
  </p:sldMasterIdLst>
  <p:notesMasterIdLst>
    <p:notesMasterId r:id="rId23"/>
  </p:notesMasterIdLst>
  <p:sldIdLst>
    <p:sldId id="256" r:id="rId6"/>
    <p:sldId id="344" r:id="rId7"/>
    <p:sldId id="257" r:id="rId8"/>
    <p:sldId id="2387" r:id="rId9"/>
    <p:sldId id="2378" r:id="rId10"/>
    <p:sldId id="2392" r:id="rId11"/>
    <p:sldId id="2393" r:id="rId12"/>
    <p:sldId id="2388" r:id="rId13"/>
    <p:sldId id="2380" r:id="rId14"/>
    <p:sldId id="2389" r:id="rId15"/>
    <p:sldId id="2382" r:id="rId16"/>
    <p:sldId id="329" r:id="rId17"/>
    <p:sldId id="2344" r:id="rId18"/>
    <p:sldId id="2390" r:id="rId19"/>
    <p:sldId id="2384" r:id="rId20"/>
    <p:sldId id="2391" r:id="rId21"/>
    <p:sldId id="2386" r:id="rId22"/>
  </p:sldIdLst>
  <p:sldSz cx="12192000" cy="6858000"/>
  <p:notesSz cx="6858000" cy="9144000"/>
  <p:embeddedFontLst>
    <p:embeddedFont>
      <p:font typeface="Ink Free" panose="03080402000500000000" pitchFamily="66" charset="0"/>
      <p:regular r:id="rId24"/>
    </p:embeddedFont>
    <p:embeddedFont>
      <p:font typeface="Nunito Sans" pitchFamily="2" charset="0"/>
      <p:regular r:id="rId25"/>
      <p:bold r:id="rId26"/>
      <p:italic r:id="rId27"/>
      <p:boldItalic r:id="rId28"/>
    </p:embeddedFont>
    <p:embeddedFont>
      <p:font typeface="Nunito Sans ExtraLight" pitchFamily="2" charset="0"/>
      <p:regular r:id="rId29"/>
      <p: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26361"/>
    <a:srgbClr val="E6E6E6"/>
    <a:srgbClr val="373635"/>
    <a:srgbClr val="2A2A2B"/>
    <a:srgbClr val="8C0E12"/>
    <a:srgbClr val="5279F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13D84A6-9C4C-4680-9C4E-88F4A25E7658}" v="46" dt="2026-06-22T03:12:12.13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2082" autoAdjust="0"/>
  </p:normalViewPr>
  <p:slideViewPr>
    <p:cSldViewPr snapToGrid="0">
      <p:cViewPr varScale="1">
        <p:scale>
          <a:sx n="87" d="100"/>
          <a:sy n="87" d="100"/>
        </p:scale>
        <p:origin x="1392"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3.fntdata"/><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2.fntdata"/><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font" Target="fonts/font6.fntdata"/><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1.fntdata"/><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notesMaster" Target="notesMasters/notesMaster1.xml"/><Relationship Id="rId28" Type="http://schemas.openxmlformats.org/officeDocument/2006/relationships/font" Target="fonts/font5.fntdata"/><Relationship Id="rId36"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font" Target="fonts/font4.fntdata"/><Relationship Id="rId30" Type="http://schemas.openxmlformats.org/officeDocument/2006/relationships/font" Target="fonts/font7.fntdata"/><Relationship Id="rId35" Type="http://schemas.microsoft.com/office/2016/11/relationships/changesInfo" Target="changesInfos/changesInfo1.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oper, Benjamin" userId="4e6d6a2f-2bf5-4843-afef-c899fee87a24" providerId="ADAL" clId="{26925317-AAFA-4459-AA7A-3EDE50AEFE08}"/>
    <pc:docChg chg="custSel addSld delSld modSld">
      <pc:chgData name="Cooper, Benjamin" userId="4e6d6a2f-2bf5-4843-afef-c899fee87a24" providerId="ADAL" clId="{26925317-AAFA-4459-AA7A-3EDE50AEFE08}" dt="2026-06-22T03:12:13.948" v="69" actId="47"/>
      <pc:docMkLst>
        <pc:docMk/>
      </pc:docMkLst>
      <pc:sldChg chg="modSp mod">
        <pc:chgData name="Cooper, Benjamin" userId="4e6d6a2f-2bf5-4843-afef-c899fee87a24" providerId="ADAL" clId="{26925317-AAFA-4459-AA7A-3EDE50AEFE08}" dt="2026-06-21T23:53:20.544" v="1" actId="20577"/>
        <pc:sldMkLst>
          <pc:docMk/>
          <pc:sldMk cId="704517557" sldId="256"/>
        </pc:sldMkLst>
        <pc:spChg chg="mod">
          <ac:chgData name="Cooper, Benjamin" userId="4e6d6a2f-2bf5-4843-afef-c899fee87a24" providerId="ADAL" clId="{26925317-AAFA-4459-AA7A-3EDE50AEFE08}" dt="2026-06-21T23:53:20.544" v="1" actId="20577"/>
          <ac:spMkLst>
            <pc:docMk/>
            <pc:sldMk cId="704517557" sldId="256"/>
            <ac:spMk id="2" creationId="{31317864-DBB3-4199-8C8E-D43932D38DA0}"/>
          </ac:spMkLst>
        </pc:spChg>
      </pc:sldChg>
      <pc:sldChg chg="modNotesTx">
        <pc:chgData name="Cooper, Benjamin" userId="4e6d6a2f-2bf5-4843-afef-c899fee87a24" providerId="ADAL" clId="{26925317-AAFA-4459-AA7A-3EDE50AEFE08}" dt="2026-06-21T23:54:01.105" v="21" actId="20577"/>
        <pc:sldMkLst>
          <pc:docMk/>
          <pc:sldMk cId="490656777" sldId="257"/>
        </pc:sldMkLst>
      </pc:sldChg>
      <pc:sldChg chg="del">
        <pc:chgData name="Cooper, Benjamin" userId="4e6d6a2f-2bf5-4843-afef-c899fee87a24" providerId="ADAL" clId="{26925317-AAFA-4459-AA7A-3EDE50AEFE08}" dt="2026-06-21T23:54:15.153" v="26" actId="47"/>
        <pc:sldMkLst>
          <pc:docMk/>
          <pc:sldMk cId="2311385089" sldId="276"/>
        </pc:sldMkLst>
      </pc:sldChg>
      <pc:sldChg chg="del">
        <pc:chgData name="Cooper, Benjamin" userId="4e6d6a2f-2bf5-4843-afef-c899fee87a24" providerId="ADAL" clId="{26925317-AAFA-4459-AA7A-3EDE50AEFE08}" dt="2026-06-21T23:54:04.526" v="24" actId="47"/>
        <pc:sldMkLst>
          <pc:docMk/>
          <pc:sldMk cId="2234265494" sldId="297"/>
        </pc:sldMkLst>
      </pc:sldChg>
      <pc:sldChg chg="modSp mod">
        <pc:chgData name="Cooper, Benjamin" userId="4e6d6a2f-2bf5-4843-afef-c899fee87a24" providerId="ADAL" clId="{26925317-AAFA-4459-AA7A-3EDE50AEFE08}" dt="2026-06-22T03:11:46.053" v="59" actId="20577"/>
        <pc:sldMkLst>
          <pc:docMk/>
          <pc:sldMk cId="3424264834" sldId="344"/>
        </pc:sldMkLst>
        <pc:spChg chg="mod">
          <ac:chgData name="Cooper, Benjamin" userId="4e6d6a2f-2bf5-4843-afef-c899fee87a24" providerId="ADAL" clId="{26925317-AAFA-4459-AA7A-3EDE50AEFE08}" dt="2026-06-22T03:11:46.053" v="59" actId="20577"/>
          <ac:spMkLst>
            <pc:docMk/>
            <pc:sldMk cId="3424264834" sldId="344"/>
            <ac:spMk id="2" creationId="{BD33F013-86A1-A17B-5E52-CF0F5F76ABB7}"/>
          </ac:spMkLst>
        </pc:spChg>
        <pc:spChg chg="mod">
          <ac:chgData name="Cooper, Benjamin" userId="4e6d6a2f-2bf5-4843-afef-c899fee87a24" providerId="ADAL" clId="{26925317-AAFA-4459-AA7A-3EDE50AEFE08}" dt="2026-06-21T23:53:30.429" v="8" actId="14100"/>
          <ac:spMkLst>
            <pc:docMk/>
            <pc:sldMk cId="3424264834" sldId="344"/>
            <ac:spMk id="3" creationId="{03FF28D4-B567-8573-AAD1-2CD74EACFFBA}"/>
          </ac:spMkLst>
        </pc:spChg>
      </pc:sldChg>
      <pc:sldChg chg="del">
        <pc:chgData name="Cooper, Benjamin" userId="4e6d6a2f-2bf5-4843-afef-c899fee87a24" providerId="ADAL" clId="{26925317-AAFA-4459-AA7A-3EDE50AEFE08}" dt="2026-06-21T23:54:15.153" v="26" actId="47"/>
        <pc:sldMkLst>
          <pc:docMk/>
          <pc:sldMk cId="238958789" sldId="374"/>
        </pc:sldMkLst>
      </pc:sldChg>
      <pc:sldChg chg="del">
        <pc:chgData name="Cooper, Benjamin" userId="4e6d6a2f-2bf5-4843-afef-c899fee87a24" providerId="ADAL" clId="{26925317-AAFA-4459-AA7A-3EDE50AEFE08}" dt="2026-06-21T23:54:15.153" v="26" actId="47"/>
        <pc:sldMkLst>
          <pc:docMk/>
          <pc:sldMk cId="443096978" sldId="375"/>
        </pc:sldMkLst>
      </pc:sldChg>
      <pc:sldChg chg="del">
        <pc:chgData name="Cooper, Benjamin" userId="4e6d6a2f-2bf5-4843-afef-c899fee87a24" providerId="ADAL" clId="{26925317-AAFA-4459-AA7A-3EDE50AEFE08}" dt="2026-06-21T23:54:15.153" v="26" actId="47"/>
        <pc:sldMkLst>
          <pc:docMk/>
          <pc:sldMk cId="4081049514" sldId="376"/>
        </pc:sldMkLst>
      </pc:sldChg>
      <pc:sldChg chg="del">
        <pc:chgData name="Cooper, Benjamin" userId="4e6d6a2f-2bf5-4843-afef-c899fee87a24" providerId="ADAL" clId="{26925317-AAFA-4459-AA7A-3EDE50AEFE08}" dt="2026-06-21T23:54:15.153" v="26" actId="47"/>
        <pc:sldMkLst>
          <pc:docMk/>
          <pc:sldMk cId="1418448897" sldId="377"/>
        </pc:sldMkLst>
      </pc:sldChg>
      <pc:sldChg chg="del">
        <pc:chgData name="Cooper, Benjamin" userId="4e6d6a2f-2bf5-4843-afef-c899fee87a24" providerId="ADAL" clId="{26925317-AAFA-4459-AA7A-3EDE50AEFE08}" dt="2026-06-21T23:54:15.153" v="26" actId="47"/>
        <pc:sldMkLst>
          <pc:docMk/>
          <pc:sldMk cId="199439260" sldId="378"/>
        </pc:sldMkLst>
      </pc:sldChg>
      <pc:sldChg chg="del">
        <pc:chgData name="Cooper, Benjamin" userId="4e6d6a2f-2bf5-4843-afef-c899fee87a24" providerId="ADAL" clId="{26925317-AAFA-4459-AA7A-3EDE50AEFE08}" dt="2026-06-21T23:54:15.153" v="26" actId="47"/>
        <pc:sldMkLst>
          <pc:docMk/>
          <pc:sldMk cId="1831723110" sldId="379"/>
        </pc:sldMkLst>
      </pc:sldChg>
      <pc:sldChg chg="del">
        <pc:chgData name="Cooper, Benjamin" userId="4e6d6a2f-2bf5-4843-afef-c899fee87a24" providerId="ADAL" clId="{26925317-AAFA-4459-AA7A-3EDE50AEFE08}" dt="2026-06-21T23:54:15.153" v="26" actId="47"/>
        <pc:sldMkLst>
          <pc:docMk/>
          <pc:sldMk cId="2140823246" sldId="380"/>
        </pc:sldMkLst>
      </pc:sldChg>
      <pc:sldChg chg="del">
        <pc:chgData name="Cooper, Benjamin" userId="4e6d6a2f-2bf5-4843-afef-c899fee87a24" providerId="ADAL" clId="{26925317-AAFA-4459-AA7A-3EDE50AEFE08}" dt="2026-06-21T23:54:15.153" v="26" actId="47"/>
        <pc:sldMkLst>
          <pc:docMk/>
          <pc:sldMk cId="1705229001" sldId="381"/>
        </pc:sldMkLst>
      </pc:sldChg>
      <pc:sldChg chg="del">
        <pc:chgData name="Cooper, Benjamin" userId="4e6d6a2f-2bf5-4843-afef-c899fee87a24" providerId="ADAL" clId="{26925317-AAFA-4459-AA7A-3EDE50AEFE08}" dt="2026-06-21T23:54:15.153" v="26" actId="47"/>
        <pc:sldMkLst>
          <pc:docMk/>
          <pc:sldMk cId="1517060379" sldId="382"/>
        </pc:sldMkLst>
      </pc:sldChg>
      <pc:sldChg chg="del">
        <pc:chgData name="Cooper, Benjamin" userId="4e6d6a2f-2bf5-4843-afef-c899fee87a24" providerId="ADAL" clId="{26925317-AAFA-4459-AA7A-3EDE50AEFE08}" dt="2026-06-21T23:54:15.153" v="26" actId="47"/>
        <pc:sldMkLst>
          <pc:docMk/>
          <pc:sldMk cId="221496410" sldId="383"/>
        </pc:sldMkLst>
      </pc:sldChg>
      <pc:sldChg chg="del">
        <pc:chgData name="Cooper, Benjamin" userId="4e6d6a2f-2bf5-4843-afef-c899fee87a24" providerId="ADAL" clId="{26925317-AAFA-4459-AA7A-3EDE50AEFE08}" dt="2026-06-21T23:54:03.019" v="22" actId="47"/>
        <pc:sldMkLst>
          <pc:docMk/>
          <pc:sldMk cId="2184221663" sldId="414"/>
        </pc:sldMkLst>
      </pc:sldChg>
      <pc:sldChg chg="del">
        <pc:chgData name="Cooper, Benjamin" userId="4e6d6a2f-2bf5-4843-afef-c899fee87a24" providerId="ADAL" clId="{26925317-AAFA-4459-AA7A-3EDE50AEFE08}" dt="2026-06-21T23:54:03.768" v="23" actId="47"/>
        <pc:sldMkLst>
          <pc:docMk/>
          <pc:sldMk cId="1424628400" sldId="427"/>
        </pc:sldMkLst>
      </pc:sldChg>
      <pc:sldChg chg="del">
        <pc:chgData name="Cooper, Benjamin" userId="4e6d6a2f-2bf5-4843-afef-c899fee87a24" providerId="ADAL" clId="{26925317-AAFA-4459-AA7A-3EDE50AEFE08}" dt="2026-06-21T23:54:15.153" v="26" actId="47"/>
        <pc:sldMkLst>
          <pc:docMk/>
          <pc:sldMk cId="160916946" sldId="431"/>
        </pc:sldMkLst>
      </pc:sldChg>
      <pc:sldChg chg="del">
        <pc:chgData name="Cooper, Benjamin" userId="4e6d6a2f-2bf5-4843-afef-c899fee87a24" providerId="ADAL" clId="{26925317-AAFA-4459-AA7A-3EDE50AEFE08}" dt="2026-06-21T23:54:15.153" v="26" actId="47"/>
        <pc:sldMkLst>
          <pc:docMk/>
          <pc:sldMk cId="126479679" sldId="471"/>
        </pc:sldMkLst>
      </pc:sldChg>
      <pc:sldChg chg="del">
        <pc:chgData name="Cooper, Benjamin" userId="4e6d6a2f-2bf5-4843-afef-c899fee87a24" providerId="ADAL" clId="{26925317-AAFA-4459-AA7A-3EDE50AEFE08}" dt="2026-06-21T23:54:15.153" v="26" actId="47"/>
        <pc:sldMkLst>
          <pc:docMk/>
          <pc:sldMk cId="3540434176" sldId="499"/>
        </pc:sldMkLst>
      </pc:sldChg>
      <pc:sldChg chg="del">
        <pc:chgData name="Cooper, Benjamin" userId="4e6d6a2f-2bf5-4843-afef-c899fee87a24" providerId="ADAL" clId="{26925317-AAFA-4459-AA7A-3EDE50AEFE08}" dt="2026-06-21T23:54:15.153" v="26" actId="47"/>
        <pc:sldMkLst>
          <pc:docMk/>
          <pc:sldMk cId="2679569250" sldId="501"/>
        </pc:sldMkLst>
      </pc:sldChg>
      <pc:sldChg chg="del">
        <pc:chgData name="Cooper, Benjamin" userId="4e6d6a2f-2bf5-4843-afef-c899fee87a24" providerId="ADAL" clId="{26925317-AAFA-4459-AA7A-3EDE50AEFE08}" dt="2026-06-21T23:54:15.153" v="26" actId="47"/>
        <pc:sldMkLst>
          <pc:docMk/>
          <pc:sldMk cId="2827995954" sldId="2344"/>
        </pc:sldMkLst>
      </pc:sldChg>
      <pc:sldChg chg="del">
        <pc:chgData name="Cooper, Benjamin" userId="4e6d6a2f-2bf5-4843-afef-c899fee87a24" providerId="ADAL" clId="{26925317-AAFA-4459-AA7A-3EDE50AEFE08}" dt="2026-06-21T23:54:15.153" v="26" actId="47"/>
        <pc:sldMkLst>
          <pc:docMk/>
          <pc:sldMk cId="3008330163" sldId="2366"/>
        </pc:sldMkLst>
      </pc:sldChg>
      <pc:sldChg chg="del">
        <pc:chgData name="Cooper, Benjamin" userId="4e6d6a2f-2bf5-4843-afef-c899fee87a24" providerId="ADAL" clId="{26925317-AAFA-4459-AA7A-3EDE50AEFE08}" dt="2026-06-21T23:54:15.153" v="26" actId="47"/>
        <pc:sldMkLst>
          <pc:docMk/>
          <pc:sldMk cId="597372976" sldId="2375"/>
        </pc:sldMkLst>
      </pc:sldChg>
      <pc:sldChg chg="del">
        <pc:chgData name="Cooper, Benjamin" userId="4e6d6a2f-2bf5-4843-afef-c899fee87a24" providerId="ADAL" clId="{26925317-AAFA-4459-AA7A-3EDE50AEFE08}" dt="2026-06-21T23:54:15.153" v="26" actId="47"/>
        <pc:sldMkLst>
          <pc:docMk/>
          <pc:sldMk cId="475592542" sldId="2376"/>
        </pc:sldMkLst>
      </pc:sldChg>
      <pc:sldChg chg="add del">
        <pc:chgData name="Cooper, Benjamin" userId="4e6d6a2f-2bf5-4843-afef-c899fee87a24" providerId="ADAL" clId="{26925317-AAFA-4459-AA7A-3EDE50AEFE08}" dt="2026-06-22T03:11:51.124" v="61" actId="47"/>
        <pc:sldMkLst>
          <pc:docMk/>
          <pc:sldMk cId="4208855152" sldId="2377"/>
        </pc:sldMkLst>
      </pc:sldChg>
      <pc:sldChg chg="add">
        <pc:chgData name="Cooper, Benjamin" userId="4e6d6a2f-2bf5-4843-afef-c899fee87a24" providerId="ADAL" clId="{26925317-AAFA-4459-AA7A-3EDE50AEFE08}" dt="2026-06-21T23:54:10.885" v="25"/>
        <pc:sldMkLst>
          <pc:docMk/>
          <pc:sldMk cId="4027296647" sldId="2378"/>
        </pc:sldMkLst>
      </pc:sldChg>
      <pc:sldChg chg="add del">
        <pc:chgData name="Cooper, Benjamin" userId="4e6d6a2f-2bf5-4843-afef-c899fee87a24" providerId="ADAL" clId="{26925317-AAFA-4459-AA7A-3EDE50AEFE08}" dt="2026-06-22T03:11:58.944" v="63" actId="47"/>
        <pc:sldMkLst>
          <pc:docMk/>
          <pc:sldMk cId="3371003986" sldId="2379"/>
        </pc:sldMkLst>
      </pc:sldChg>
      <pc:sldChg chg="add">
        <pc:chgData name="Cooper, Benjamin" userId="4e6d6a2f-2bf5-4843-afef-c899fee87a24" providerId="ADAL" clId="{26925317-AAFA-4459-AA7A-3EDE50AEFE08}" dt="2026-06-21T23:54:26.669" v="27"/>
        <pc:sldMkLst>
          <pc:docMk/>
          <pc:sldMk cId="3397723222" sldId="2380"/>
        </pc:sldMkLst>
      </pc:sldChg>
      <pc:sldChg chg="add del">
        <pc:chgData name="Cooper, Benjamin" userId="4e6d6a2f-2bf5-4843-afef-c899fee87a24" providerId="ADAL" clId="{26925317-AAFA-4459-AA7A-3EDE50AEFE08}" dt="2026-06-22T03:12:05.280" v="65" actId="47"/>
        <pc:sldMkLst>
          <pc:docMk/>
          <pc:sldMk cId="1243026808" sldId="2381"/>
        </pc:sldMkLst>
      </pc:sldChg>
      <pc:sldChg chg="add">
        <pc:chgData name="Cooper, Benjamin" userId="4e6d6a2f-2bf5-4843-afef-c899fee87a24" providerId="ADAL" clId="{26925317-AAFA-4459-AA7A-3EDE50AEFE08}" dt="2026-06-21T23:54:28.179" v="28"/>
        <pc:sldMkLst>
          <pc:docMk/>
          <pc:sldMk cId="1304331997" sldId="2382"/>
        </pc:sldMkLst>
      </pc:sldChg>
      <pc:sldChg chg="add del">
        <pc:chgData name="Cooper, Benjamin" userId="4e6d6a2f-2bf5-4843-afef-c899fee87a24" providerId="ADAL" clId="{26925317-AAFA-4459-AA7A-3EDE50AEFE08}" dt="2026-06-22T03:12:09.790" v="67" actId="47"/>
        <pc:sldMkLst>
          <pc:docMk/>
          <pc:sldMk cId="2334420515" sldId="2383"/>
        </pc:sldMkLst>
      </pc:sldChg>
      <pc:sldChg chg="add">
        <pc:chgData name="Cooper, Benjamin" userId="4e6d6a2f-2bf5-4843-afef-c899fee87a24" providerId="ADAL" clId="{26925317-AAFA-4459-AA7A-3EDE50AEFE08}" dt="2026-06-21T23:54:29.277" v="29"/>
        <pc:sldMkLst>
          <pc:docMk/>
          <pc:sldMk cId="3550727095" sldId="2384"/>
        </pc:sldMkLst>
      </pc:sldChg>
      <pc:sldChg chg="add del">
        <pc:chgData name="Cooper, Benjamin" userId="4e6d6a2f-2bf5-4843-afef-c899fee87a24" providerId="ADAL" clId="{26925317-AAFA-4459-AA7A-3EDE50AEFE08}" dt="2026-06-22T03:12:13.948" v="69" actId="47"/>
        <pc:sldMkLst>
          <pc:docMk/>
          <pc:sldMk cId="3311233901" sldId="2385"/>
        </pc:sldMkLst>
      </pc:sldChg>
      <pc:sldChg chg="add">
        <pc:chgData name="Cooper, Benjamin" userId="4e6d6a2f-2bf5-4843-afef-c899fee87a24" providerId="ADAL" clId="{26925317-AAFA-4459-AA7A-3EDE50AEFE08}" dt="2026-06-21T23:54:36.841" v="30"/>
        <pc:sldMkLst>
          <pc:docMk/>
          <pc:sldMk cId="1200988275" sldId="2386"/>
        </pc:sldMkLst>
      </pc:sldChg>
      <pc:sldChg chg="add">
        <pc:chgData name="Cooper, Benjamin" userId="4e6d6a2f-2bf5-4843-afef-c899fee87a24" providerId="ADAL" clId="{26925317-AAFA-4459-AA7A-3EDE50AEFE08}" dt="2026-06-22T03:11:49.761" v="60"/>
        <pc:sldMkLst>
          <pc:docMk/>
          <pc:sldMk cId="1350577077" sldId="2387"/>
        </pc:sldMkLst>
      </pc:sldChg>
      <pc:sldChg chg="add">
        <pc:chgData name="Cooper, Benjamin" userId="4e6d6a2f-2bf5-4843-afef-c899fee87a24" providerId="ADAL" clId="{26925317-AAFA-4459-AA7A-3EDE50AEFE08}" dt="2026-06-22T03:11:56.089" v="62"/>
        <pc:sldMkLst>
          <pc:docMk/>
          <pc:sldMk cId="3098118195" sldId="2388"/>
        </pc:sldMkLst>
      </pc:sldChg>
      <pc:sldChg chg="add">
        <pc:chgData name="Cooper, Benjamin" userId="4e6d6a2f-2bf5-4843-afef-c899fee87a24" providerId="ADAL" clId="{26925317-AAFA-4459-AA7A-3EDE50AEFE08}" dt="2026-06-22T03:12:00.527" v="64"/>
        <pc:sldMkLst>
          <pc:docMk/>
          <pc:sldMk cId="1343239" sldId="2389"/>
        </pc:sldMkLst>
      </pc:sldChg>
      <pc:sldChg chg="add">
        <pc:chgData name="Cooper, Benjamin" userId="4e6d6a2f-2bf5-4843-afef-c899fee87a24" providerId="ADAL" clId="{26925317-AAFA-4459-AA7A-3EDE50AEFE08}" dt="2026-06-22T03:12:06.961" v="66"/>
        <pc:sldMkLst>
          <pc:docMk/>
          <pc:sldMk cId="1044079374" sldId="2390"/>
        </pc:sldMkLst>
      </pc:sldChg>
      <pc:sldChg chg="add">
        <pc:chgData name="Cooper, Benjamin" userId="4e6d6a2f-2bf5-4843-afef-c899fee87a24" providerId="ADAL" clId="{26925317-AAFA-4459-AA7A-3EDE50AEFE08}" dt="2026-06-22T03:12:12.123" v="68"/>
        <pc:sldMkLst>
          <pc:docMk/>
          <pc:sldMk cId="915487301" sldId="2391"/>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bg1"/>
            </a:solidFill>
            <a:ln>
              <a:solidFill>
                <a:schemeClr val="bg2"/>
              </a:solidFill>
            </a:ln>
            <a:effectLst/>
          </c:spPr>
          <c:invertIfNegative val="0"/>
          <c:dPt>
            <c:idx val="4"/>
            <c:invertIfNegative val="0"/>
            <c:bubble3D val="0"/>
            <c:spPr>
              <a:solidFill>
                <a:schemeClr val="bg1"/>
              </a:solidFill>
              <a:ln>
                <a:solidFill>
                  <a:schemeClr val="bg2"/>
                </a:solidFill>
              </a:ln>
              <a:effectLst/>
            </c:spPr>
            <c:extLst>
              <c:ext xmlns:c16="http://schemas.microsoft.com/office/drawing/2014/chart" uri="{C3380CC4-5D6E-409C-BE32-E72D297353CC}">
                <c16:uniqueId val="{00000001-299A-43FD-851D-65DD364C12B4}"/>
              </c:ext>
            </c:extLst>
          </c:dPt>
          <c:dPt>
            <c:idx val="5"/>
            <c:invertIfNegative val="0"/>
            <c:bubble3D val="0"/>
            <c:spPr>
              <a:solidFill>
                <a:schemeClr val="accent1"/>
              </a:solidFill>
              <a:ln>
                <a:solidFill>
                  <a:schemeClr val="accent1"/>
                </a:solidFill>
              </a:ln>
              <a:effectLst/>
            </c:spPr>
            <c:extLst>
              <c:ext xmlns:c16="http://schemas.microsoft.com/office/drawing/2014/chart" uri="{C3380CC4-5D6E-409C-BE32-E72D297353CC}">
                <c16:uniqueId val="{00000003-299A-43FD-851D-65DD364C12B4}"/>
              </c:ext>
            </c:extLst>
          </c:dPt>
          <c:dPt>
            <c:idx val="9"/>
            <c:invertIfNegative val="0"/>
            <c:bubble3D val="0"/>
            <c:spPr>
              <a:solidFill>
                <a:schemeClr val="bg1"/>
              </a:solidFill>
              <a:ln>
                <a:solidFill>
                  <a:schemeClr val="bg2"/>
                </a:solidFill>
              </a:ln>
              <a:effectLst/>
            </c:spPr>
            <c:extLst>
              <c:ext xmlns:c16="http://schemas.microsoft.com/office/drawing/2014/chart" uri="{C3380CC4-5D6E-409C-BE32-E72D297353CC}">
                <c16:uniqueId val="{00000005-299A-43FD-851D-65DD364C12B4}"/>
              </c:ext>
            </c:extLst>
          </c:dPt>
          <c:dLbls>
            <c:dLbl>
              <c:idx val="5"/>
              <c:tx>
                <c:rich>
                  <a:bodyPr/>
                  <a:lstStyle/>
                  <a:p>
                    <a:fld id="{7FC2462D-6FCD-45AC-BD43-AF9B48380E67}" type="VALUE">
                      <a:rPr lang="en-US">
                        <a:solidFill>
                          <a:schemeClr val="bg1"/>
                        </a:solidFill>
                      </a:rPr>
                      <a:pPr/>
                      <a:t>[VALUE]</a:t>
                    </a:fld>
                    <a:endParaRPr lang="en-US"/>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299A-43FD-851D-65DD364C12B4}"/>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2"/>
                    </a:solidFill>
                    <a:effectLst/>
                    <a:latin typeface="+mj-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Other/Unknown/Non-diagnostic</c:v>
                </c:pt>
                <c:pt idx="1">
                  <c:v>Non-ST-elevation Myocardial Infarction</c:v>
                </c:pt>
                <c:pt idx="2">
                  <c:v>Pulmonary Embolus</c:v>
                </c:pt>
                <c:pt idx="3">
                  <c:v>Tachycardia Related</c:v>
                </c:pt>
                <c:pt idx="4">
                  <c:v>Right Bundle Branch Block</c:v>
                </c:pt>
                <c:pt idx="5">
                  <c:v>Left Ventricular Hypertrophy</c:v>
                </c:pt>
                <c:pt idx="6">
                  <c:v>Vasospasm</c:v>
                </c:pt>
                <c:pt idx="7">
                  <c:v>Myocarditis</c:v>
                </c:pt>
                <c:pt idx="8">
                  <c:v>Stress Cardiomyopathy</c:v>
                </c:pt>
                <c:pt idx="9">
                  <c:v>Left Bundle Branch Block/Pacemaker</c:v>
                </c:pt>
                <c:pt idx="10">
                  <c:v>Pericarditis</c:v>
                </c:pt>
                <c:pt idx="11">
                  <c:v>Early Repolarization</c:v>
                </c:pt>
                <c:pt idx="12">
                  <c:v>Previous Myocardial Infarction</c:v>
                </c:pt>
              </c:strCache>
            </c:strRef>
          </c:cat>
          <c:val>
            <c:numRef>
              <c:f>Sheet1!$C$2:$C$14</c:f>
              <c:numCache>
                <c:formatCode>0%</c:formatCode>
                <c:ptCount val="13"/>
                <c:pt idx="0">
                  <c:v>0.16577540106951871</c:v>
                </c:pt>
                <c:pt idx="1">
                  <c:v>1.06951871657754E-2</c:v>
                </c:pt>
                <c:pt idx="2">
                  <c:v>1.06951871657754E-2</c:v>
                </c:pt>
                <c:pt idx="3">
                  <c:v>1.6042780748663103E-2</c:v>
                </c:pt>
                <c:pt idx="4">
                  <c:v>1.6042780748663103E-2</c:v>
                </c:pt>
                <c:pt idx="5">
                  <c:v>4.8128342245989303E-2</c:v>
                </c:pt>
                <c:pt idx="6">
                  <c:v>6.9518716577540107E-2</c:v>
                </c:pt>
                <c:pt idx="7">
                  <c:v>8.0213903743315509E-2</c:v>
                </c:pt>
                <c:pt idx="8">
                  <c:v>9.0909090909090912E-2</c:v>
                </c:pt>
                <c:pt idx="9">
                  <c:v>9.6256684491978606E-2</c:v>
                </c:pt>
                <c:pt idx="10">
                  <c:v>0.10695187165775401</c:v>
                </c:pt>
                <c:pt idx="11">
                  <c:v>0.13368983957219252</c:v>
                </c:pt>
                <c:pt idx="12">
                  <c:v>0.15508021390374332</c:v>
                </c:pt>
              </c:numCache>
            </c:numRef>
          </c:val>
          <c:extLst>
            <c:ext xmlns:c16="http://schemas.microsoft.com/office/drawing/2014/chart" uri="{C3380CC4-5D6E-409C-BE32-E72D297353CC}">
              <c16:uniqueId val="{00000006-299A-43FD-851D-65DD364C12B4}"/>
            </c:ext>
          </c:extLst>
        </c:ser>
        <c:dLbls>
          <c:showLegendKey val="0"/>
          <c:showVal val="0"/>
          <c:showCatName val="0"/>
          <c:showSerName val="0"/>
          <c:showPercent val="0"/>
          <c:showBubbleSize val="0"/>
        </c:dLbls>
        <c:gapWidth val="25"/>
        <c:axId val="1304985168"/>
        <c:axId val="1197918640"/>
      </c:barChart>
      <c:catAx>
        <c:axId val="130498516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bg2"/>
                </a:solidFill>
                <a:latin typeface="+mj-lt"/>
                <a:ea typeface="+mn-ea"/>
                <a:cs typeface="+mn-cs"/>
              </a:defRPr>
            </a:pPr>
            <a:endParaRPr lang="en-US"/>
          </a:p>
        </c:txPr>
        <c:crossAx val="1197918640"/>
        <c:crosses val="autoZero"/>
        <c:auto val="1"/>
        <c:lblAlgn val="ctr"/>
        <c:lblOffset val="100"/>
        <c:noMultiLvlLbl val="0"/>
      </c:catAx>
      <c:valAx>
        <c:axId val="1197918640"/>
        <c:scaling>
          <c:orientation val="minMax"/>
        </c:scaling>
        <c:delete val="1"/>
        <c:axPos val="b"/>
        <c:numFmt formatCode="0%" sourceLinked="1"/>
        <c:majorTickMark val="none"/>
        <c:minorTickMark val="none"/>
        <c:tickLblPos val="nextTo"/>
        <c:crossAx val="130498516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bg1"/>
            </a:solidFill>
            <a:ln>
              <a:solidFill>
                <a:schemeClr val="bg2"/>
              </a:solidFill>
            </a:ln>
            <a:effectLst/>
          </c:spPr>
          <c:invertIfNegative val="0"/>
          <c:dPt>
            <c:idx val="4"/>
            <c:invertIfNegative val="0"/>
            <c:bubble3D val="0"/>
            <c:spPr>
              <a:solidFill>
                <a:schemeClr val="bg1"/>
              </a:solidFill>
              <a:ln>
                <a:solidFill>
                  <a:schemeClr val="bg2"/>
                </a:solidFill>
              </a:ln>
              <a:effectLst/>
            </c:spPr>
            <c:extLst>
              <c:ext xmlns:c16="http://schemas.microsoft.com/office/drawing/2014/chart" uri="{C3380CC4-5D6E-409C-BE32-E72D297353CC}">
                <c16:uniqueId val="{00000001-299A-43FD-851D-65DD364C12B4}"/>
              </c:ext>
            </c:extLst>
          </c:dPt>
          <c:dPt>
            <c:idx val="5"/>
            <c:invertIfNegative val="0"/>
            <c:bubble3D val="0"/>
            <c:spPr>
              <a:solidFill>
                <a:schemeClr val="accent1"/>
              </a:solidFill>
              <a:ln>
                <a:solidFill>
                  <a:schemeClr val="accent1"/>
                </a:solidFill>
              </a:ln>
              <a:effectLst/>
            </c:spPr>
            <c:extLst>
              <c:ext xmlns:c16="http://schemas.microsoft.com/office/drawing/2014/chart" uri="{C3380CC4-5D6E-409C-BE32-E72D297353CC}">
                <c16:uniqueId val="{00000003-299A-43FD-851D-65DD364C12B4}"/>
              </c:ext>
            </c:extLst>
          </c:dPt>
          <c:dPt>
            <c:idx val="9"/>
            <c:invertIfNegative val="0"/>
            <c:bubble3D val="0"/>
            <c:spPr>
              <a:solidFill>
                <a:schemeClr val="bg1"/>
              </a:solidFill>
              <a:ln>
                <a:solidFill>
                  <a:schemeClr val="bg2"/>
                </a:solidFill>
              </a:ln>
              <a:effectLst/>
            </c:spPr>
            <c:extLst>
              <c:ext xmlns:c16="http://schemas.microsoft.com/office/drawing/2014/chart" uri="{C3380CC4-5D6E-409C-BE32-E72D297353CC}">
                <c16:uniqueId val="{00000005-299A-43FD-851D-65DD364C12B4}"/>
              </c:ext>
            </c:extLst>
          </c:dPt>
          <c:dLbls>
            <c:dLbl>
              <c:idx val="5"/>
              <c:tx>
                <c:rich>
                  <a:bodyPr/>
                  <a:lstStyle/>
                  <a:p>
                    <a:fld id="{7FC2462D-6FCD-45AC-BD43-AF9B48380E67}" type="VALUE">
                      <a:rPr lang="en-US">
                        <a:solidFill>
                          <a:schemeClr val="bg1"/>
                        </a:solidFill>
                      </a:rPr>
                      <a:pPr/>
                      <a:t>[VALUE]</a:t>
                    </a:fld>
                    <a:endParaRPr lang="en-US"/>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299A-43FD-851D-65DD364C12B4}"/>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2"/>
                    </a:solidFill>
                    <a:effectLst/>
                    <a:latin typeface="+mj-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Other/Unknown/Non-diagnostic</c:v>
                </c:pt>
                <c:pt idx="1">
                  <c:v>Non-ST-elevation Myocardial Infarction</c:v>
                </c:pt>
                <c:pt idx="2">
                  <c:v>Pulmonary Embolus</c:v>
                </c:pt>
                <c:pt idx="3">
                  <c:v>Tachycardia Related</c:v>
                </c:pt>
                <c:pt idx="4">
                  <c:v>Right Bundle Branch Block</c:v>
                </c:pt>
                <c:pt idx="5">
                  <c:v>Left Ventricular Hypertrophy</c:v>
                </c:pt>
                <c:pt idx="6">
                  <c:v>Vasospasm</c:v>
                </c:pt>
                <c:pt idx="7">
                  <c:v>Myocarditis</c:v>
                </c:pt>
                <c:pt idx="8">
                  <c:v>Stress Cardiomyopathy</c:v>
                </c:pt>
                <c:pt idx="9">
                  <c:v>Left Bundle Branch Block/Pacemaker</c:v>
                </c:pt>
                <c:pt idx="10">
                  <c:v>Pericarditis</c:v>
                </c:pt>
                <c:pt idx="11">
                  <c:v>Early Repolarization</c:v>
                </c:pt>
                <c:pt idx="12">
                  <c:v>Previous Myocardial Infarction</c:v>
                </c:pt>
              </c:strCache>
            </c:strRef>
          </c:cat>
          <c:val>
            <c:numRef>
              <c:f>Sheet1!$C$2:$C$14</c:f>
              <c:numCache>
                <c:formatCode>0%</c:formatCode>
                <c:ptCount val="13"/>
                <c:pt idx="0">
                  <c:v>0.16577540106951871</c:v>
                </c:pt>
                <c:pt idx="1">
                  <c:v>1.06951871657754E-2</c:v>
                </c:pt>
                <c:pt idx="2">
                  <c:v>1.06951871657754E-2</c:v>
                </c:pt>
                <c:pt idx="3">
                  <c:v>1.6042780748663103E-2</c:v>
                </c:pt>
                <c:pt idx="4">
                  <c:v>1.6042780748663103E-2</c:v>
                </c:pt>
                <c:pt idx="5">
                  <c:v>4.8128342245989303E-2</c:v>
                </c:pt>
                <c:pt idx="6">
                  <c:v>6.9518716577540107E-2</c:v>
                </c:pt>
                <c:pt idx="7">
                  <c:v>8.0213903743315509E-2</c:v>
                </c:pt>
                <c:pt idx="8">
                  <c:v>9.0909090909090912E-2</c:v>
                </c:pt>
                <c:pt idx="9">
                  <c:v>9.6256684491978606E-2</c:v>
                </c:pt>
                <c:pt idx="10">
                  <c:v>0.10695187165775401</c:v>
                </c:pt>
                <c:pt idx="11">
                  <c:v>0.13368983957219252</c:v>
                </c:pt>
                <c:pt idx="12">
                  <c:v>0.15508021390374332</c:v>
                </c:pt>
              </c:numCache>
            </c:numRef>
          </c:val>
          <c:extLst>
            <c:ext xmlns:c16="http://schemas.microsoft.com/office/drawing/2014/chart" uri="{C3380CC4-5D6E-409C-BE32-E72D297353CC}">
              <c16:uniqueId val="{00000006-299A-43FD-851D-65DD364C12B4}"/>
            </c:ext>
          </c:extLst>
        </c:ser>
        <c:dLbls>
          <c:showLegendKey val="0"/>
          <c:showVal val="0"/>
          <c:showCatName val="0"/>
          <c:showSerName val="0"/>
          <c:showPercent val="0"/>
          <c:showBubbleSize val="0"/>
        </c:dLbls>
        <c:gapWidth val="25"/>
        <c:axId val="1304985168"/>
        <c:axId val="1197918640"/>
      </c:barChart>
      <c:catAx>
        <c:axId val="130498516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bg2"/>
                </a:solidFill>
                <a:latin typeface="+mj-lt"/>
                <a:ea typeface="+mn-ea"/>
                <a:cs typeface="+mn-cs"/>
              </a:defRPr>
            </a:pPr>
            <a:endParaRPr lang="en-US"/>
          </a:p>
        </c:txPr>
        <c:crossAx val="1197918640"/>
        <c:crosses val="autoZero"/>
        <c:auto val="1"/>
        <c:lblAlgn val="ctr"/>
        <c:lblOffset val="100"/>
        <c:noMultiLvlLbl val="0"/>
      </c:catAx>
      <c:valAx>
        <c:axId val="1197918640"/>
        <c:scaling>
          <c:orientation val="minMax"/>
        </c:scaling>
        <c:delete val="1"/>
        <c:axPos val="b"/>
        <c:numFmt formatCode="0%" sourceLinked="1"/>
        <c:majorTickMark val="none"/>
        <c:minorTickMark val="none"/>
        <c:tickLblPos val="nextTo"/>
        <c:crossAx val="130498516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8-31T01:35:04.916"/>
    </inkml:context>
    <inkml:brush xml:id="br0">
      <inkml:brushProperty name="width" value="0.05" units="cm"/>
      <inkml:brushProperty name="height" value="0.05" units="cm"/>
    </inkml:brush>
  </inkml:definitions>
  <inkml:trace contextRef="#ctx0" brushRef="#br0">1 1 24575,'0'0'-8191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8-31T01:35:04.916"/>
    </inkml:context>
    <inkml:brush xml:id="br0">
      <inkml:brushProperty name="width" value="0.05" units="cm"/>
      <inkml:brushProperty name="height" value="0.05" units="cm"/>
    </inkml:brush>
  </inkml:definitions>
  <inkml:trace contextRef="#ctx0" brushRef="#br0">1 1 24575,'0'0'-8191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3023C9-BAA3-41EA-AE30-D6F4A0E435B5}" type="datetimeFigureOut">
              <a:rPr lang="en-US" smtClean="0"/>
              <a:t>6/21/2026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FC372D-4ED0-4349-A599-5935843CE418}" type="slidenum">
              <a:rPr lang="en-US" smtClean="0"/>
              <a:t>‹#›</a:t>
            </a:fld>
            <a:endParaRPr lang="en-US"/>
          </a:p>
        </p:txBody>
      </p:sp>
    </p:spTree>
    <p:extLst>
      <p:ext uri="{BB962C8B-B14F-4D97-AF65-F5344CB8AC3E}">
        <p14:creationId xmlns:p14="http://schemas.microsoft.com/office/powerpoint/2010/main" val="15037214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DFC372D-4ED0-4349-A599-5935843CE418}" type="slidenum">
              <a:rPr lang="en-US" smtClean="0"/>
              <a:t>1</a:t>
            </a:fld>
            <a:endParaRPr lang="en-US"/>
          </a:p>
        </p:txBody>
      </p:sp>
    </p:spTree>
    <p:extLst>
      <p:ext uri="{BB962C8B-B14F-4D97-AF65-F5344CB8AC3E}">
        <p14:creationId xmlns:p14="http://schemas.microsoft.com/office/powerpoint/2010/main" val="13920098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Global Subendocardial Ischemia.</a:t>
            </a:r>
          </a:p>
          <a:p>
            <a:endParaRPr/>
          </a:p>
          <a:p>
            <a:r>
              <a:t>Global Subendocardial Ischemia from Submassive Pulmonary Embolism. There are diffuse ST-segment depressions along with ST-segment elevation in aVR. As previously discussed in case 5, the differential diagnosis for the is pattern is broad, and includes any condition that creates and supply/demand mismatch. This patient was discovered to have a saddle pulmonary embolism for which thrombectomy was performed. The ST changes and tachycardia resolved after mechanical retrieval of the embolus.</a:t>
            </a:r>
          </a:p>
        </p:txBody>
      </p:sp>
      <p:sp>
        <p:nvSpPr>
          <p:cNvPr id="4" name="Slide Number Placeholder 3"/>
          <p:cNvSpPr>
            <a:spLocks noGrp="1"/>
          </p:cNvSpPr>
          <p:nvPr>
            <p:ph type="sldNum" sz="quarter" idx="10"/>
          </p:nvPr>
        </p:nvSpPr>
        <p:spPr/>
        <p:txBody>
          <a:bodyPr/>
          <a:lstStyle/>
          <a:p>
            <a:fld id="{BDFC372D-4ED0-4349-A599-5935843CE418}" type="slidenum">
              <a:rPr lang="en-US" smtClean="0"/>
              <a:t>3</a:t>
            </a:fld>
            <a:endParaRPr lang="en-US"/>
          </a:p>
        </p:txBody>
      </p:sp>
    </p:spTree>
    <p:extLst>
      <p:ext uri="{BB962C8B-B14F-4D97-AF65-F5344CB8AC3E}">
        <p14:creationId xmlns:p14="http://schemas.microsoft.com/office/powerpoint/2010/main" val="30700406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1A69D1-AF02-C09F-1F8F-BFC97C7AD0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F504A9-0EAA-88FC-E9E2-BB13309696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372D08-FEA5-56A2-A3E3-A591CB115017}"/>
              </a:ext>
            </a:extLst>
          </p:cNvPr>
          <p:cNvSpPr>
            <a:spLocks noGrp="1"/>
          </p:cNvSpPr>
          <p:nvPr>
            <p:ph type="body" idx="1"/>
          </p:nvPr>
        </p:nvSpPr>
        <p:spPr/>
        <p:txBody>
          <a:bodyPr/>
          <a:lstStyle/>
          <a:p>
            <a:r>
              <a:t>Left Ventricular Hypertrophy.</a:t>
            </a:r>
          </a:p>
          <a:p>
            <a:endParaRPr/>
          </a:p>
          <a:p>
            <a:r>
              <a:t>Left Ventricular Hypertrophy. Large amplitude QRS complexes, ST-segment depressions, and asymmetric T wave inversions primarily in the lateral leads (I, aVL, V5, V6) are classic for left ventricular hypertrophy. Criteria for left ventricular hypertrophy was previously described in case 84. This patient had newly discovered heart failure with eccentric hypertrophy on echocardiography.</a:t>
            </a:r>
          </a:p>
        </p:txBody>
      </p:sp>
      <p:sp>
        <p:nvSpPr>
          <p:cNvPr id="4" name="Slide Number Placeholder 3">
            <a:extLst>
              <a:ext uri="{FF2B5EF4-FFF2-40B4-BE49-F238E27FC236}">
                <a16:creationId xmlns:a16="http://schemas.microsoft.com/office/drawing/2014/main" id="{1A0905CB-4EE1-ED6D-C7B0-6EFC3DF7B345}"/>
              </a:ext>
            </a:extLst>
          </p:cNvPr>
          <p:cNvSpPr>
            <a:spLocks noGrp="1"/>
          </p:cNvSpPr>
          <p:nvPr>
            <p:ph type="sldNum" sz="quarter" idx="10"/>
          </p:nvPr>
        </p:nvSpPr>
        <p:spPr/>
        <p:txBody>
          <a:bodyPr/>
          <a:lstStyle/>
          <a:p>
            <a:fld id="{BDFC372D-4ED0-4349-A599-5935843CE418}" type="slidenum">
              <a:rPr lang="en-US" smtClean="0"/>
              <a:t>5</a:t>
            </a:fld>
            <a:endParaRPr lang="en-US"/>
          </a:p>
        </p:txBody>
      </p:sp>
    </p:spTree>
    <p:extLst>
      <p:ext uri="{BB962C8B-B14F-4D97-AF65-F5344CB8AC3E}">
        <p14:creationId xmlns:p14="http://schemas.microsoft.com/office/powerpoint/2010/main" val="40563729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B0AA7-0847-2582-DA7B-9E5157AB18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F82C98-EC6A-DBF4-91CD-16942E3117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D8AFD5-DDBD-D2D2-175E-DE474ECE1B50}"/>
              </a:ext>
            </a:extLst>
          </p:cNvPr>
          <p:cNvSpPr>
            <a:spLocks noGrp="1"/>
          </p:cNvSpPr>
          <p:nvPr>
            <p:ph type="body" idx="1"/>
          </p:nvPr>
        </p:nvSpPr>
        <p:spPr/>
        <p:txBody>
          <a:bodyPr/>
          <a:lstStyle/>
          <a:p>
            <a:r>
              <a:rPr lang="en-US"/>
              <a:t>Sensitivity 77%</a:t>
            </a:r>
          </a:p>
          <a:p>
            <a:r>
              <a:rPr lang="en-US"/>
              <a:t>Specificity 91%</a:t>
            </a:r>
          </a:p>
        </p:txBody>
      </p:sp>
      <p:sp>
        <p:nvSpPr>
          <p:cNvPr id="4" name="Slide Number Placeholder 3">
            <a:extLst>
              <a:ext uri="{FF2B5EF4-FFF2-40B4-BE49-F238E27FC236}">
                <a16:creationId xmlns:a16="http://schemas.microsoft.com/office/drawing/2014/main" id="{CD5E31D0-1DE9-5C3E-974F-EABA644836A2}"/>
              </a:ext>
            </a:extLst>
          </p:cNvPr>
          <p:cNvSpPr>
            <a:spLocks noGrp="1"/>
          </p:cNvSpPr>
          <p:nvPr>
            <p:ph type="sldNum" sz="quarter" idx="5"/>
          </p:nvPr>
        </p:nvSpPr>
        <p:spPr/>
        <p:txBody>
          <a:bodyPr/>
          <a:lstStyle/>
          <a:p>
            <a:fld id="{BDFC372D-4ED0-4349-A599-5935843CE418}" type="slidenum">
              <a:rPr lang="en-US" smtClean="0"/>
              <a:t>7</a:t>
            </a:fld>
            <a:endParaRPr lang="en-US"/>
          </a:p>
        </p:txBody>
      </p:sp>
    </p:spTree>
    <p:extLst>
      <p:ext uri="{BB962C8B-B14F-4D97-AF65-F5344CB8AC3E}">
        <p14:creationId xmlns:p14="http://schemas.microsoft.com/office/powerpoint/2010/main" val="24485402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31E874-0C21-8D80-7EA2-2ECDED8A34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5D257E-BC74-9523-74BF-76EC83FF8C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FCF642-E024-13F1-7A25-9F77B68BDCA1}"/>
              </a:ext>
            </a:extLst>
          </p:cNvPr>
          <p:cNvSpPr>
            <a:spLocks noGrp="1"/>
          </p:cNvSpPr>
          <p:nvPr>
            <p:ph type="body" idx="1"/>
          </p:nvPr>
        </p:nvSpPr>
        <p:spPr/>
        <p:txBody>
          <a:bodyPr/>
          <a:lstStyle/>
          <a:p>
            <a:r>
              <a:t>Digoxin toxicity, Slow Atrial Fibrillation.</a:t>
            </a:r>
          </a:p>
          <a:p>
            <a:endParaRPr/>
          </a:p>
          <a:p>
            <a:r>
              <a:t>Digoxin toxicity, Slow Atrial Fibrillation. There is atrial fibrillation with baseline artifact and sagging or scooped ST segments best seen in the lateral precordial leads. These expected findings of digoxin, which this patient took. Digoxin toxicity can cause virtually any dysrhythmia, but common dysrhythmias associated with digoxin toxicity are frequent premature ventricular contractions, slow atrial fibrillation, sinus bradycardia, junctional rhythm, atrial tachycardia, atrioventricular blocks, and ventricular tachycardia (bi-directional or polymorphic).</a:t>
            </a:r>
          </a:p>
        </p:txBody>
      </p:sp>
      <p:sp>
        <p:nvSpPr>
          <p:cNvPr id="4" name="Slide Number Placeholder 3">
            <a:extLst>
              <a:ext uri="{FF2B5EF4-FFF2-40B4-BE49-F238E27FC236}">
                <a16:creationId xmlns:a16="http://schemas.microsoft.com/office/drawing/2014/main" id="{BDFA1E55-C4CD-1AA1-F563-3AE6160B4A22}"/>
              </a:ext>
            </a:extLst>
          </p:cNvPr>
          <p:cNvSpPr>
            <a:spLocks noGrp="1"/>
          </p:cNvSpPr>
          <p:nvPr>
            <p:ph type="sldNum" sz="quarter" idx="10"/>
          </p:nvPr>
        </p:nvSpPr>
        <p:spPr/>
        <p:txBody>
          <a:bodyPr/>
          <a:lstStyle/>
          <a:p>
            <a:fld id="{BDFC372D-4ED0-4349-A599-5935843CE418}" type="slidenum">
              <a:rPr lang="en-US" smtClean="0"/>
              <a:t>9</a:t>
            </a:fld>
            <a:endParaRPr lang="en-US"/>
          </a:p>
        </p:txBody>
      </p:sp>
    </p:spTree>
    <p:extLst>
      <p:ext uri="{BB962C8B-B14F-4D97-AF65-F5344CB8AC3E}">
        <p14:creationId xmlns:p14="http://schemas.microsoft.com/office/powerpoint/2010/main" val="33881726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106FA9-00F8-7C5A-4436-B483E55B14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8CCA68-96DF-688C-4A5D-BCD5C56532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97CC02-CA2E-4A73-2DD8-116231CD6C7C}"/>
              </a:ext>
            </a:extLst>
          </p:cNvPr>
          <p:cNvSpPr>
            <a:spLocks noGrp="1"/>
          </p:cNvSpPr>
          <p:nvPr>
            <p:ph type="body" idx="1"/>
          </p:nvPr>
        </p:nvSpPr>
        <p:spPr/>
        <p:txBody>
          <a:bodyPr/>
          <a:lstStyle/>
          <a:p>
            <a:r>
              <a:t>Left Ventricular Hypertrophy.</a:t>
            </a:r>
          </a:p>
          <a:p>
            <a:endParaRPr/>
          </a:p>
          <a:p>
            <a:r>
              <a:t>Left Ventricular Hypertrophy, Left Atrial Enlargement, Poor R Wave Progression. The large R wave in aVL (&gt;11 mm) is diagnostic for left ventricular hypertrophy (see case 84 for criteria). The left axis deviation, slight intraventricular conduction delay, and absent R wave progression across the precordium are all explained by left ventricular hypertrophy. The large, downward deflected P wave in V1 and wide P wave in lead II (greater than 120 ms) indicates left atrial enlargement (Figure 44).</a:t>
            </a:r>
          </a:p>
        </p:txBody>
      </p:sp>
      <p:sp>
        <p:nvSpPr>
          <p:cNvPr id="4" name="Slide Number Placeholder 3">
            <a:extLst>
              <a:ext uri="{FF2B5EF4-FFF2-40B4-BE49-F238E27FC236}">
                <a16:creationId xmlns:a16="http://schemas.microsoft.com/office/drawing/2014/main" id="{3A93CEAA-C0EF-B635-1C16-7B3CFE645E7B}"/>
              </a:ext>
            </a:extLst>
          </p:cNvPr>
          <p:cNvSpPr>
            <a:spLocks noGrp="1"/>
          </p:cNvSpPr>
          <p:nvPr>
            <p:ph type="sldNum" sz="quarter" idx="10"/>
          </p:nvPr>
        </p:nvSpPr>
        <p:spPr/>
        <p:txBody>
          <a:bodyPr/>
          <a:lstStyle/>
          <a:p>
            <a:fld id="{BDFC372D-4ED0-4349-A599-5935843CE418}" type="slidenum">
              <a:rPr lang="en-US" smtClean="0"/>
              <a:t>11</a:t>
            </a:fld>
            <a:endParaRPr lang="en-US"/>
          </a:p>
        </p:txBody>
      </p:sp>
    </p:spTree>
    <p:extLst>
      <p:ext uri="{BB962C8B-B14F-4D97-AF65-F5344CB8AC3E}">
        <p14:creationId xmlns:p14="http://schemas.microsoft.com/office/powerpoint/2010/main" val="7979213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B0AA7-0847-2582-DA7B-9E5157AB18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F82C98-EC6A-DBF4-91CD-16942E3117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D8AFD5-DDBD-D2D2-175E-DE474ECE1B50}"/>
              </a:ext>
            </a:extLst>
          </p:cNvPr>
          <p:cNvSpPr>
            <a:spLocks noGrp="1"/>
          </p:cNvSpPr>
          <p:nvPr>
            <p:ph type="body" idx="1"/>
          </p:nvPr>
        </p:nvSpPr>
        <p:spPr/>
        <p:txBody>
          <a:bodyPr/>
          <a:lstStyle/>
          <a:p>
            <a:r>
              <a:rPr lang="en-US"/>
              <a:t>Sensitivity 77%</a:t>
            </a:r>
          </a:p>
          <a:p>
            <a:r>
              <a:rPr lang="en-US"/>
              <a:t>Specificity 91%</a:t>
            </a:r>
          </a:p>
        </p:txBody>
      </p:sp>
      <p:sp>
        <p:nvSpPr>
          <p:cNvPr id="4" name="Slide Number Placeholder 3">
            <a:extLst>
              <a:ext uri="{FF2B5EF4-FFF2-40B4-BE49-F238E27FC236}">
                <a16:creationId xmlns:a16="http://schemas.microsoft.com/office/drawing/2014/main" id="{CD5E31D0-1DE9-5C3E-974F-EABA644836A2}"/>
              </a:ext>
            </a:extLst>
          </p:cNvPr>
          <p:cNvSpPr>
            <a:spLocks noGrp="1"/>
          </p:cNvSpPr>
          <p:nvPr>
            <p:ph type="sldNum" sz="quarter" idx="5"/>
          </p:nvPr>
        </p:nvSpPr>
        <p:spPr/>
        <p:txBody>
          <a:bodyPr/>
          <a:lstStyle/>
          <a:p>
            <a:fld id="{BDFC372D-4ED0-4349-A599-5935843CE418}" type="slidenum">
              <a:rPr lang="en-US" smtClean="0"/>
              <a:t>13</a:t>
            </a:fld>
            <a:endParaRPr lang="en-US"/>
          </a:p>
        </p:txBody>
      </p:sp>
    </p:spTree>
    <p:extLst>
      <p:ext uri="{BB962C8B-B14F-4D97-AF65-F5344CB8AC3E}">
        <p14:creationId xmlns:p14="http://schemas.microsoft.com/office/powerpoint/2010/main" val="26316632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521F10-96A5-BD1F-4F9D-46233D2661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BD91A4-0B5D-D2B7-F305-0A1594AF7B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C0D28C-B547-CD1F-776D-41A9AC915659}"/>
              </a:ext>
            </a:extLst>
          </p:cNvPr>
          <p:cNvSpPr>
            <a:spLocks noGrp="1"/>
          </p:cNvSpPr>
          <p:nvPr>
            <p:ph type="body" idx="1"/>
          </p:nvPr>
        </p:nvSpPr>
        <p:spPr/>
        <p:txBody>
          <a:bodyPr/>
          <a:lstStyle/>
          <a:p>
            <a:r>
              <a:t>Atrial flutter with 2:1 Conduction.</a:t>
            </a:r>
          </a:p>
          <a:p>
            <a:endParaRPr/>
          </a:p>
          <a:p>
            <a:r>
              <a:t>Atrial flutter with 2:1 Conduction, Sodium Channel Toxicity. Sodium channel blockers slow phase 0 of the action potential resulting in slowing of intraventricular conduction, an effect of which the right bundle is most susceptible to. Electrocardiographically, sodium channel toxicity manifests as a widened QRS (&gt; 100 ms) and right axis deviation. In this ECG, note the wide and fragmented QRS, right axis deviation, and tall terminal R wave in aVR – all consistent with sodium channel toxicity. This case was due to cocaine toxicity.</a:t>
            </a:r>
          </a:p>
        </p:txBody>
      </p:sp>
      <p:sp>
        <p:nvSpPr>
          <p:cNvPr id="4" name="Slide Number Placeholder 3">
            <a:extLst>
              <a:ext uri="{FF2B5EF4-FFF2-40B4-BE49-F238E27FC236}">
                <a16:creationId xmlns:a16="http://schemas.microsoft.com/office/drawing/2014/main" id="{BBDB58BD-BCC8-FF00-1935-AD93033D1896}"/>
              </a:ext>
            </a:extLst>
          </p:cNvPr>
          <p:cNvSpPr>
            <a:spLocks noGrp="1"/>
          </p:cNvSpPr>
          <p:nvPr>
            <p:ph type="sldNum" sz="quarter" idx="10"/>
          </p:nvPr>
        </p:nvSpPr>
        <p:spPr/>
        <p:txBody>
          <a:bodyPr/>
          <a:lstStyle/>
          <a:p>
            <a:fld id="{BDFC372D-4ED0-4349-A599-5935843CE418}" type="slidenum">
              <a:rPr lang="en-US" smtClean="0"/>
              <a:t>15</a:t>
            </a:fld>
            <a:endParaRPr lang="en-US"/>
          </a:p>
        </p:txBody>
      </p:sp>
    </p:spTree>
    <p:extLst>
      <p:ext uri="{BB962C8B-B14F-4D97-AF65-F5344CB8AC3E}">
        <p14:creationId xmlns:p14="http://schemas.microsoft.com/office/powerpoint/2010/main" val="4994593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064AC-5E71-21CC-4883-D876A53237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18096E-A3DF-D5A8-E8BA-09A57F4E0F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83339C-CCC3-F3A6-96CC-9BACCAD88742}"/>
              </a:ext>
            </a:extLst>
          </p:cNvPr>
          <p:cNvSpPr>
            <a:spLocks noGrp="1"/>
          </p:cNvSpPr>
          <p:nvPr>
            <p:ph type="body" idx="1"/>
          </p:nvPr>
        </p:nvSpPr>
        <p:spPr/>
        <p:txBody>
          <a:bodyPr/>
          <a:lstStyle/>
          <a:p>
            <a:r>
              <a:t>Poor R Wave Progression.</a:t>
            </a:r>
          </a:p>
          <a:p>
            <a:endParaRPr/>
          </a:p>
          <a:p>
            <a:r>
              <a:t>Poor R Wave Progression. There is poor R wave progression and Q waves in the inferior leads. Poor R wave progression is a non-specific finding that is suggestive of prior anterior myocardial infarction. It is a poorly defined term that implies diminished amplitude of the R wave in the precordium. It has been defined as an R wave less than 3 mm in lead V3 or decreasing R wave amplitude from V2 to V3 or V3 to V4. Poor R wave progression has been implicated in left ventricular hypertrophy, right ventricular hypertrophy and can be a normal variant. This patient had prior myocardial infarctions in both the anterior and inferior distributions.</a:t>
            </a:r>
          </a:p>
        </p:txBody>
      </p:sp>
      <p:sp>
        <p:nvSpPr>
          <p:cNvPr id="4" name="Slide Number Placeholder 3">
            <a:extLst>
              <a:ext uri="{FF2B5EF4-FFF2-40B4-BE49-F238E27FC236}">
                <a16:creationId xmlns:a16="http://schemas.microsoft.com/office/drawing/2014/main" id="{DB957D18-E637-C369-EB98-69B2DE7411E9}"/>
              </a:ext>
            </a:extLst>
          </p:cNvPr>
          <p:cNvSpPr>
            <a:spLocks noGrp="1"/>
          </p:cNvSpPr>
          <p:nvPr>
            <p:ph type="sldNum" sz="quarter" idx="10"/>
          </p:nvPr>
        </p:nvSpPr>
        <p:spPr/>
        <p:txBody>
          <a:bodyPr/>
          <a:lstStyle/>
          <a:p>
            <a:fld id="{BDFC372D-4ED0-4349-A599-5935843CE418}" type="slidenum">
              <a:rPr lang="en-US" smtClean="0"/>
              <a:t>17</a:t>
            </a:fld>
            <a:endParaRPr lang="en-US"/>
          </a:p>
        </p:txBody>
      </p:sp>
    </p:spTree>
    <p:extLst>
      <p:ext uri="{BB962C8B-B14F-4D97-AF65-F5344CB8AC3E}">
        <p14:creationId xmlns:p14="http://schemas.microsoft.com/office/powerpoint/2010/main" val="7268789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CBA8B-D54D-4BDE-AA27-5C0323FB0EA4}"/>
              </a:ext>
            </a:extLst>
          </p:cNvPr>
          <p:cNvSpPr>
            <a:spLocks noGrp="1"/>
          </p:cNvSpPr>
          <p:nvPr>
            <p:ph type="ctrTitle"/>
          </p:nvPr>
        </p:nvSpPr>
        <p:spPr>
          <a:xfrm>
            <a:off x="1524000" y="1122363"/>
            <a:ext cx="9144000" cy="2387600"/>
          </a:xfrm>
        </p:spPr>
        <p:txBody>
          <a:bodyPr anchor="b"/>
          <a:lstStyle>
            <a:lvl1pPr algn="ctr">
              <a:defRPr sz="6000">
                <a:latin typeface="Nunito Sans" panose="00000500000000000000" pitchFamily="2" charset="0"/>
              </a:defRPr>
            </a:lvl1pPr>
          </a:lstStyle>
          <a:p>
            <a:r>
              <a:rPr lang="en-US"/>
              <a:t>Click to edit Master title style</a:t>
            </a:r>
          </a:p>
        </p:txBody>
      </p:sp>
      <p:sp>
        <p:nvSpPr>
          <p:cNvPr id="3" name="Subtitle 2">
            <a:extLst>
              <a:ext uri="{FF2B5EF4-FFF2-40B4-BE49-F238E27FC236}">
                <a16:creationId xmlns:a16="http://schemas.microsoft.com/office/drawing/2014/main" id="{4F975B93-CF04-46A5-8945-EC3A4B57841F}"/>
              </a:ext>
            </a:extLst>
          </p:cNvPr>
          <p:cNvSpPr>
            <a:spLocks noGrp="1"/>
          </p:cNvSpPr>
          <p:nvPr>
            <p:ph type="subTitle" idx="1"/>
          </p:nvPr>
        </p:nvSpPr>
        <p:spPr>
          <a:xfrm>
            <a:off x="1524000" y="3602038"/>
            <a:ext cx="9144000" cy="1655762"/>
          </a:xfrm>
        </p:spPr>
        <p:txBody>
          <a:bodyPr/>
          <a:lstStyle>
            <a:lvl1pPr marL="0" indent="0" algn="ctr">
              <a:buNone/>
              <a:defRPr sz="2400">
                <a:latin typeface="Nunito Sans"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1B9152F-7ED2-4542-9D80-C008162631BA}"/>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42FDFE5A-A218-4346-A133-27DC6D9F41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C8F6FF-BCF4-42E5-8897-3024D4400BE8}"/>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711511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3F7B2-1D9C-4480-A73F-59AE3D3A3AFB}"/>
              </a:ext>
            </a:extLst>
          </p:cNvPr>
          <p:cNvSpPr>
            <a:spLocks noGrp="1"/>
          </p:cNvSpPr>
          <p:nvPr>
            <p:ph type="title"/>
          </p:nvPr>
        </p:nvSpPr>
        <p:spPr/>
        <p:txBody>
          <a:bodyPr/>
          <a:lstStyle>
            <a:lvl1pPr>
              <a:defRPr b="1">
                <a:latin typeface="Nunito Sans" panose="00000500000000000000" pitchFamily="2" charset="0"/>
              </a:defRPr>
            </a:lvl1pPr>
          </a:lstStyle>
          <a:p>
            <a:r>
              <a:rPr lang="en-US"/>
              <a:t>Click to edit Master title style</a:t>
            </a:r>
          </a:p>
        </p:txBody>
      </p:sp>
      <p:sp>
        <p:nvSpPr>
          <p:cNvPr id="3" name="Content Placeholder 2">
            <a:extLst>
              <a:ext uri="{FF2B5EF4-FFF2-40B4-BE49-F238E27FC236}">
                <a16:creationId xmlns:a16="http://schemas.microsoft.com/office/drawing/2014/main" id="{A7D06DEF-628D-4C06-A523-989F9AB8DABE}"/>
              </a:ext>
            </a:extLst>
          </p:cNvPr>
          <p:cNvSpPr>
            <a:spLocks noGrp="1"/>
          </p:cNvSpPr>
          <p:nvPr>
            <p:ph idx="1"/>
          </p:nvPr>
        </p:nvSpPr>
        <p:spPr/>
        <p:txBody>
          <a:bodyPr/>
          <a:lstStyle>
            <a:lvl1pPr>
              <a:defRPr>
                <a:latin typeface="Nunito Sans" panose="00000500000000000000" pitchFamily="2" charset="0"/>
              </a:defRPr>
            </a:lvl1pPr>
            <a:lvl2pPr>
              <a:defRPr>
                <a:latin typeface="Nunito Sans" panose="00000500000000000000" pitchFamily="2" charset="0"/>
              </a:defRPr>
            </a:lvl2pPr>
            <a:lvl3pPr>
              <a:defRPr>
                <a:latin typeface="Nunito Sans" panose="00000500000000000000" pitchFamily="2" charset="0"/>
              </a:defRPr>
            </a:lvl3pPr>
            <a:lvl4pPr>
              <a:defRPr>
                <a:latin typeface="Nunito Sans" panose="00000500000000000000" pitchFamily="2" charset="0"/>
              </a:defRPr>
            </a:lvl4pPr>
            <a:lvl5pPr>
              <a:defRPr>
                <a:latin typeface="Nunito Sans" panose="00000500000000000000" pitchFamily="2"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3F4B5E-F757-49AE-9C0F-F87D5CBBDD9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E5C8B0E2-642F-4737-9B95-2F72D3D0C8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00BCF6-F6FB-4483-9F77-0F05A780FD50}"/>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42591063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E4A53-E324-425D-B3D8-10BAB2E84BF6}"/>
              </a:ext>
            </a:extLst>
          </p:cNvPr>
          <p:cNvSpPr>
            <a:spLocks noGrp="1"/>
          </p:cNvSpPr>
          <p:nvPr>
            <p:ph type="title"/>
          </p:nvPr>
        </p:nvSpPr>
        <p:spPr>
          <a:xfrm>
            <a:off x="831850" y="1709738"/>
            <a:ext cx="10515600" cy="2852737"/>
          </a:xfrm>
        </p:spPr>
        <p:txBody>
          <a:bodyPr anchor="b"/>
          <a:lstStyle>
            <a:lvl1pPr>
              <a:defRPr sz="6000" b="1">
                <a:latin typeface="Nunito Sans" panose="00000500000000000000" pitchFamily="2" charset="0"/>
              </a:defRPr>
            </a:lvl1pPr>
          </a:lstStyle>
          <a:p>
            <a:r>
              <a:rPr lang="en-US"/>
              <a:t>Click to edit Master title style</a:t>
            </a:r>
          </a:p>
        </p:txBody>
      </p:sp>
      <p:sp>
        <p:nvSpPr>
          <p:cNvPr id="3" name="Text Placeholder 2">
            <a:extLst>
              <a:ext uri="{FF2B5EF4-FFF2-40B4-BE49-F238E27FC236}">
                <a16:creationId xmlns:a16="http://schemas.microsoft.com/office/drawing/2014/main" id="{3B086EF7-7136-45F8-94E1-F056C2319C5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83563602-B833-4BBC-A469-0CAE34076D8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09BCED8F-4809-47DB-B624-E7E2C98140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9742EC-7663-4385-89EC-364381F924BB}"/>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6326208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521F-D648-431C-890F-B283745B2139}"/>
              </a:ext>
            </a:extLst>
          </p:cNvPr>
          <p:cNvSpPr>
            <a:spLocks noGrp="1"/>
          </p:cNvSpPr>
          <p:nvPr>
            <p:ph type="title"/>
          </p:nvPr>
        </p:nvSpPr>
        <p:spPr/>
        <p:txBody>
          <a:bodyPr/>
          <a:lstStyle>
            <a:lvl1pPr>
              <a:defRPr b="1"/>
            </a:lvl1pPr>
          </a:lstStyle>
          <a:p>
            <a:r>
              <a:rPr lang="en-US"/>
              <a:t>Click to edit Master title style</a:t>
            </a:r>
          </a:p>
        </p:txBody>
      </p:sp>
      <p:sp>
        <p:nvSpPr>
          <p:cNvPr id="3" name="Content Placeholder 2">
            <a:extLst>
              <a:ext uri="{FF2B5EF4-FFF2-40B4-BE49-F238E27FC236}">
                <a16:creationId xmlns:a16="http://schemas.microsoft.com/office/drawing/2014/main" id="{5BFC8992-021B-4E52-9D0E-0DEC47E16A9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2C29FF6-84BA-410F-9021-6D142E4F0E6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13301B6-A373-4D99-B897-6FC450F1FD42}"/>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7345CDFD-9DE0-40D5-BE9E-8E09515E72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EF4246-52A9-4427-A0E3-D63245827749}"/>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41699777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76290-DCAF-4251-BAF4-6FEC2853A246}"/>
              </a:ext>
            </a:extLst>
          </p:cNvPr>
          <p:cNvSpPr>
            <a:spLocks noGrp="1"/>
          </p:cNvSpPr>
          <p:nvPr>
            <p:ph type="title"/>
          </p:nvPr>
        </p:nvSpPr>
        <p:spPr>
          <a:xfrm>
            <a:off x="839788" y="365125"/>
            <a:ext cx="10515600" cy="1325563"/>
          </a:xfrm>
        </p:spPr>
        <p:txBody>
          <a:bodyPr/>
          <a:lstStyle>
            <a:lvl1pPr>
              <a:defRPr b="1"/>
            </a:lvl1pPr>
          </a:lstStyle>
          <a:p>
            <a:r>
              <a:rPr lang="en-US"/>
              <a:t>Click to edit Master title style</a:t>
            </a:r>
          </a:p>
        </p:txBody>
      </p:sp>
      <p:sp>
        <p:nvSpPr>
          <p:cNvPr id="3" name="Text Placeholder 2">
            <a:extLst>
              <a:ext uri="{FF2B5EF4-FFF2-40B4-BE49-F238E27FC236}">
                <a16:creationId xmlns:a16="http://schemas.microsoft.com/office/drawing/2014/main" id="{61D97D0A-EBE6-47A3-9F75-9F8093F62B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126762D-8CDB-441A-B8CE-BC7C58E9BC23}"/>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FE81AF8-AC04-4387-82E5-124B7201C7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1C86F2B-8304-4C76-AE20-1233B4F38E01}"/>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FD3760E-C3D1-450D-9989-51B39513BD0C}"/>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8" name="Footer Placeholder 7">
            <a:extLst>
              <a:ext uri="{FF2B5EF4-FFF2-40B4-BE49-F238E27FC236}">
                <a16:creationId xmlns:a16="http://schemas.microsoft.com/office/drawing/2014/main" id="{237E1496-9778-4C47-96BC-01FC3B10B18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5C4FC5D-2C9B-4BB7-91C9-B147E0BBB512}"/>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7295210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3503E-0234-43AA-B6DF-E1F32D650FEA}"/>
              </a:ext>
            </a:extLst>
          </p:cNvPr>
          <p:cNvSpPr>
            <a:spLocks noGrp="1"/>
          </p:cNvSpPr>
          <p:nvPr>
            <p:ph type="title"/>
          </p:nvPr>
        </p:nvSpPr>
        <p:spPr/>
        <p:txBody>
          <a:bodyPr/>
          <a:lstStyle>
            <a:lvl1pPr>
              <a:defRPr b="1"/>
            </a:lvl1pPr>
          </a:lstStyle>
          <a:p>
            <a:r>
              <a:rPr lang="en-US"/>
              <a:t>Click to edit Master title style</a:t>
            </a:r>
          </a:p>
        </p:txBody>
      </p:sp>
      <p:sp>
        <p:nvSpPr>
          <p:cNvPr id="3" name="Date Placeholder 2">
            <a:extLst>
              <a:ext uri="{FF2B5EF4-FFF2-40B4-BE49-F238E27FC236}">
                <a16:creationId xmlns:a16="http://schemas.microsoft.com/office/drawing/2014/main" id="{0ED66FDF-2BB2-40F8-98FD-70294A84FF35}"/>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4" name="Footer Placeholder 3">
            <a:extLst>
              <a:ext uri="{FF2B5EF4-FFF2-40B4-BE49-F238E27FC236}">
                <a16:creationId xmlns:a16="http://schemas.microsoft.com/office/drawing/2014/main" id="{27BEE06C-0EF2-4FCC-96E3-478B9151C77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E55165-CE9B-435B-BC4B-4B90AD62AE7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7909957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2200EF-DAE7-4291-AFA9-DE621E4D767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3" name="Footer Placeholder 2">
            <a:extLst>
              <a:ext uri="{FF2B5EF4-FFF2-40B4-BE49-F238E27FC236}">
                <a16:creationId xmlns:a16="http://schemas.microsoft.com/office/drawing/2014/main" id="{F2FAB29A-6DFB-4114-9472-FA0C8553B61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F39D5B1-6A9D-462D-B03E-884D8F45DD7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4180479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1B3FB-2697-4715-A936-491530AAE6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99BC3C7-0FD5-4991-A1DA-FAD3484951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2019896-A972-4882-9EA6-39A35ADFA3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DD84087-2778-4EF3-B325-CF1E7E7C941D}"/>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4BBA96D-1C7A-4239-B6CE-A29108B612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97168B-50B6-4365-9739-EADB19D9DFB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6797469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EDF39-FFA1-4195-97C2-AA869683D0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F4439D6-F0ED-49DD-99BC-91926D5142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E4F608F-B1A9-4F01-BE1B-9A252B46D2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9FF1218-E997-48DE-81E4-87B7414BE90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33345B3-748C-4FE6-A224-3577F1AE5D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DF165D-BC50-4FDF-B30F-D66CE4A00067}"/>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0306245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1BE53-4B48-4DFC-BD3D-C1FCF98F46D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ABEF7D7-1059-4E71-A849-E7FBAFD84A2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F88815-CC2D-426D-81AB-821B6636A2F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19688806-385A-4068-A342-3281C9A348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1C3B0B-DD5E-46AE-ADED-7C7F8439F516}"/>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0064656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261E8A6-3E54-4B9E-926D-226392F6D66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1E16035-71BA-4370-ABF9-47F0C0CF1D27}"/>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999995-A2AB-4CAF-A45E-D4300683C7B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5E4133CE-E9DA-4598-8C55-CC227885C2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C8CFDF-6557-4542-AB23-DD4A084039B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4056901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CBA8B-D54D-4BDE-AA27-5C0323FB0EA4}"/>
              </a:ext>
            </a:extLst>
          </p:cNvPr>
          <p:cNvSpPr>
            <a:spLocks noGrp="1"/>
          </p:cNvSpPr>
          <p:nvPr>
            <p:ph type="ctrTitle"/>
          </p:nvPr>
        </p:nvSpPr>
        <p:spPr>
          <a:xfrm>
            <a:off x="1524000" y="1122363"/>
            <a:ext cx="9144000" cy="2387600"/>
          </a:xfrm>
        </p:spPr>
        <p:txBody>
          <a:bodyPr anchor="b"/>
          <a:lstStyle>
            <a:lvl1pPr algn="ctr">
              <a:defRPr sz="6000">
                <a:latin typeface="Nunito Sans" panose="00000500000000000000" pitchFamily="2" charset="0"/>
              </a:defRPr>
            </a:lvl1pPr>
          </a:lstStyle>
          <a:p>
            <a:r>
              <a:rPr lang="en-US"/>
              <a:t>Click to edit Master title style</a:t>
            </a:r>
          </a:p>
        </p:txBody>
      </p:sp>
      <p:sp>
        <p:nvSpPr>
          <p:cNvPr id="3" name="Subtitle 2">
            <a:extLst>
              <a:ext uri="{FF2B5EF4-FFF2-40B4-BE49-F238E27FC236}">
                <a16:creationId xmlns:a16="http://schemas.microsoft.com/office/drawing/2014/main" id="{4F975B93-CF04-46A5-8945-EC3A4B57841F}"/>
              </a:ext>
            </a:extLst>
          </p:cNvPr>
          <p:cNvSpPr>
            <a:spLocks noGrp="1"/>
          </p:cNvSpPr>
          <p:nvPr>
            <p:ph type="subTitle" idx="1"/>
          </p:nvPr>
        </p:nvSpPr>
        <p:spPr>
          <a:xfrm>
            <a:off x="1524000" y="3602038"/>
            <a:ext cx="9144000" cy="1655762"/>
          </a:xfrm>
        </p:spPr>
        <p:txBody>
          <a:bodyPr/>
          <a:lstStyle>
            <a:lvl1pPr marL="0" indent="0" algn="ctr">
              <a:buNone/>
              <a:defRPr sz="2400">
                <a:latin typeface="Nunito Sans"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1B9152F-7ED2-4542-9D80-C008162631BA}"/>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42FDFE5A-A218-4346-A133-27DC6D9F41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C8F6FF-BCF4-42E5-8897-3024D4400BE8}"/>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4733831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3F7B2-1D9C-4480-A73F-59AE3D3A3AFB}"/>
              </a:ext>
            </a:extLst>
          </p:cNvPr>
          <p:cNvSpPr>
            <a:spLocks noGrp="1"/>
          </p:cNvSpPr>
          <p:nvPr>
            <p:ph type="title"/>
          </p:nvPr>
        </p:nvSpPr>
        <p:spPr/>
        <p:txBody>
          <a:bodyPr/>
          <a:lstStyle>
            <a:lvl1pPr>
              <a:defRPr b="1">
                <a:latin typeface="Nunito Sans" panose="00000500000000000000" pitchFamily="2" charset="0"/>
              </a:defRPr>
            </a:lvl1pPr>
          </a:lstStyle>
          <a:p>
            <a:r>
              <a:rPr lang="en-US"/>
              <a:t>Click to edit Master title style</a:t>
            </a:r>
          </a:p>
        </p:txBody>
      </p:sp>
      <p:sp>
        <p:nvSpPr>
          <p:cNvPr id="3" name="Content Placeholder 2">
            <a:extLst>
              <a:ext uri="{FF2B5EF4-FFF2-40B4-BE49-F238E27FC236}">
                <a16:creationId xmlns:a16="http://schemas.microsoft.com/office/drawing/2014/main" id="{A7D06DEF-628D-4C06-A523-989F9AB8DABE}"/>
              </a:ext>
            </a:extLst>
          </p:cNvPr>
          <p:cNvSpPr>
            <a:spLocks noGrp="1"/>
          </p:cNvSpPr>
          <p:nvPr>
            <p:ph idx="1"/>
          </p:nvPr>
        </p:nvSpPr>
        <p:spPr/>
        <p:txBody>
          <a:bodyPr/>
          <a:lstStyle>
            <a:lvl1pPr>
              <a:defRPr>
                <a:latin typeface="Nunito Sans" panose="00000500000000000000" pitchFamily="2" charset="0"/>
              </a:defRPr>
            </a:lvl1pPr>
            <a:lvl2pPr>
              <a:defRPr>
                <a:latin typeface="Nunito Sans" panose="00000500000000000000" pitchFamily="2" charset="0"/>
              </a:defRPr>
            </a:lvl2pPr>
            <a:lvl3pPr>
              <a:defRPr>
                <a:latin typeface="Nunito Sans" panose="00000500000000000000" pitchFamily="2" charset="0"/>
              </a:defRPr>
            </a:lvl3pPr>
            <a:lvl4pPr>
              <a:defRPr>
                <a:latin typeface="Nunito Sans" panose="00000500000000000000" pitchFamily="2" charset="0"/>
              </a:defRPr>
            </a:lvl4pPr>
            <a:lvl5pPr>
              <a:defRPr>
                <a:latin typeface="Nunito Sans" panose="000005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3F4B5E-F757-49AE-9C0F-F87D5CBBDD9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E5C8B0E2-642F-4737-9B95-2F72D3D0C8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00BCF6-F6FB-4483-9F77-0F05A780FD50}"/>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6178748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E4A53-E324-425D-B3D8-10BAB2E84BF6}"/>
              </a:ext>
            </a:extLst>
          </p:cNvPr>
          <p:cNvSpPr>
            <a:spLocks noGrp="1"/>
          </p:cNvSpPr>
          <p:nvPr>
            <p:ph type="title"/>
          </p:nvPr>
        </p:nvSpPr>
        <p:spPr>
          <a:xfrm>
            <a:off x="831850" y="1709738"/>
            <a:ext cx="10515600" cy="2852737"/>
          </a:xfrm>
        </p:spPr>
        <p:txBody>
          <a:bodyPr anchor="b"/>
          <a:lstStyle>
            <a:lvl1pPr>
              <a:defRPr sz="6000" b="1">
                <a:latin typeface="Nunito Sans" panose="00000500000000000000" pitchFamily="2" charset="0"/>
              </a:defRPr>
            </a:lvl1pPr>
          </a:lstStyle>
          <a:p>
            <a:r>
              <a:rPr lang="en-US"/>
              <a:t>Click to edit Master title style</a:t>
            </a:r>
          </a:p>
        </p:txBody>
      </p:sp>
      <p:sp>
        <p:nvSpPr>
          <p:cNvPr id="3" name="Text Placeholder 2">
            <a:extLst>
              <a:ext uri="{FF2B5EF4-FFF2-40B4-BE49-F238E27FC236}">
                <a16:creationId xmlns:a16="http://schemas.microsoft.com/office/drawing/2014/main" id="{3B086EF7-7136-45F8-94E1-F056C2319C5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3563602-B833-4BBC-A469-0CAE34076D8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09BCED8F-4809-47DB-B624-E7E2C98140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9742EC-7663-4385-89EC-364381F924BB}"/>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7866543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521F-D648-431C-890F-B283745B2139}"/>
              </a:ext>
            </a:extLst>
          </p:cNvPr>
          <p:cNvSpPr>
            <a:spLocks noGrp="1"/>
          </p:cNvSpPr>
          <p:nvPr>
            <p:ph type="title"/>
          </p:nvPr>
        </p:nvSpPr>
        <p:spPr/>
        <p:txBody>
          <a:bodyPr/>
          <a:lstStyle>
            <a:lvl1pPr>
              <a:defRPr b="1"/>
            </a:lvl1pPr>
          </a:lstStyle>
          <a:p>
            <a:r>
              <a:rPr lang="en-US"/>
              <a:t>Click to edit Master title style</a:t>
            </a:r>
          </a:p>
        </p:txBody>
      </p:sp>
      <p:sp>
        <p:nvSpPr>
          <p:cNvPr id="3" name="Content Placeholder 2">
            <a:extLst>
              <a:ext uri="{FF2B5EF4-FFF2-40B4-BE49-F238E27FC236}">
                <a16:creationId xmlns:a16="http://schemas.microsoft.com/office/drawing/2014/main" id="{5BFC8992-021B-4E52-9D0E-0DEC47E16A9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2C29FF6-84BA-410F-9021-6D142E4F0E6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13301B6-A373-4D99-B897-6FC450F1FD42}"/>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7345CDFD-9DE0-40D5-BE9E-8E09515E72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EF4246-52A9-4427-A0E3-D63245827749}"/>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3940963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76290-DCAF-4251-BAF4-6FEC2853A246}"/>
              </a:ext>
            </a:extLst>
          </p:cNvPr>
          <p:cNvSpPr>
            <a:spLocks noGrp="1"/>
          </p:cNvSpPr>
          <p:nvPr>
            <p:ph type="title"/>
          </p:nvPr>
        </p:nvSpPr>
        <p:spPr>
          <a:xfrm>
            <a:off x="839788" y="365125"/>
            <a:ext cx="10515600" cy="1325563"/>
          </a:xfrm>
        </p:spPr>
        <p:txBody>
          <a:bodyPr/>
          <a:lstStyle>
            <a:lvl1pPr>
              <a:defRPr b="1"/>
            </a:lvl1pPr>
          </a:lstStyle>
          <a:p>
            <a:r>
              <a:rPr lang="en-US"/>
              <a:t>Click to edit Master title style</a:t>
            </a:r>
          </a:p>
        </p:txBody>
      </p:sp>
      <p:sp>
        <p:nvSpPr>
          <p:cNvPr id="3" name="Text Placeholder 2">
            <a:extLst>
              <a:ext uri="{FF2B5EF4-FFF2-40B4-BE49-F238E27FC236}">
                <a16:creationId xmlns:a16="http://schemas.microsoft.com/office/drawing/2014/main" id="{61D97D0A-EBE6-47A3-9F75-9F8093F62B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126762D-8CDB-441A-B8CE-BC7C58E9BC2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FE81AF8-AC04-4387-82E5-124B7201C7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1C86F2B-8304-4C76-AE20-1233B4F38E0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FD3760E-C3D1-450D-9989-51B39513BD0C}"/>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8" name="Footer Placeholder 7">
            <a:extLst>
              <a:ext uri="{FF2B5EF4-FFF2-40B4-BE49-F238E27FC236}">
                <a16:creationId xmlns:a16="http://schemas.microsoft.com/office/drawing/2014/main" id="{237E1496-9778-4C47-96BC-01FC3B10B18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5C4FC5D-2C9B-4BB7-91C9-B147E0BBB512}"/>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9904138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3503E-0234-43AA-B6DF-E1F32D650FEA}"/>
              </a:ext>
            </a:extLst>
          </p:cNvPr>
          <p:cNvSpPr>
            <a:spLocks noGrp="1"/>
          </p:cNvSpPr>
          <p:nvPr>
            <p:ph type="title"/>
          </p:nvPr>
        </p:nvSpPr>
        <p:spPr/>
        <p:txBody>
          <a:bodyPr/>
          <a:lstStyle>
            <a:lvl1pPr>
              <a:defRPr b="1"/>
            </a:lvl1pPr>
          </a:lstStyle>
          <a:p>
            <a:r>
              <a:rPr lang="en-US"/>
              <a:t>Click to edit Master title style</a:t>
            </a:r>
          </a:p>
        </p:txBody>
      </p:sp>
      <p:sp>
        <p:nvSpPr>
          <p:cNvPr id="3" name="Date Placeholder 2">
            <a:extLst>
              <a:ext uri="{FF2B5EF4-FFF2-40B4-BE49-F238E27FC236}">
                <a16:creationId xmlns:a16="http://schemas.microsoft.com/office/drawing/2014/main" id="{0ED66FDF-2BB2-40F8-98FD-70294A84FF35}"/>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4" name="Footer Placeholder 3">
            <a:extLst>
              <a:ext uri="{FF2B5EF4-FFF2-40B4-BE49-F238E27FC236}">
                <a16:creationId xmlns:a16="http://schemas.microsoft.com/office/drawing/2014/main" id="{27BEE06C-0EF2-4FCC-96E3-478B9151C77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E55165-CE9B-435B-BC4B-4B90AD62AE7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403276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2200EF-DAE7-4291-AFA9-DE621E4D767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3" name="Footer Placeholder 2">
            <a:extLst>
              <a:ext uri="{FF2B5EF4-FFF2-40B4-BE49-F238E27FC236}">
                <a16:creationId xmlns:a16="http://schemas.microsoft.com/office/drawing/2014/main" id="{F2FAB29A-6DFB-4114-9472-FA0C8553B61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F39D5B1-6A9D-462D-B03E-884D8F45DD7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8491165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1B3FB-2697-4715-A936-491530AAE6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99BC3C7-0FD5-4991-A1DA-FAD3484951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2019896-A972-4882-9EA6-39A35ADFA3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D84087-2778-4EF3-B325-CF1E7E7C941D}"/>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4BBA96D-1C7A-4239-B6CE-A29108B612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97168B-50B6-4365-9739-EADB19D9DFB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6481375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EDF39-FFA1-4195-97C2-AA869683D0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F4439D6-F0ED-49DD-99BC-91926D5142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DE4F608F-B1A9-4F01-BE1B-9A252B46D2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9FF1218-E997-48DE-81E4-87B7414BE90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33345B3-748C-4FE6-A224-3577F1AE5D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DF165D-BC50-4FDF-B30F-D66CE4A00067}"/>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6026245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1BE53-4B48-4DFC-BD3D-C1FCF98F46D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ABEF7D7-1059-4E71-A849-E7FBAFD84A2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F88815-CC2D-426D-81AB-821B6636A2F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19688806-385A-4068-A342-3281C9A348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1C3B0B-DD5E-46AE-ADED-7C7F8439F516}"/>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2023568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261E8A6-3E54-4B9E-926D-226392F6D66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1E16035-71BA-4370-ABF9-47F0C0CF1D2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999995-A2AB-4CAF-A45E-D4300683C7B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5E4133CE-E9DA-4598-8C55-CC227885C2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C8CFDF-6557-4542-AB23-DD4A084039B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0879637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BBC04D-F43D-4F5D-9051-4E4E2D80744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B5A8718-D719-4D84-8698-3F68D4E1F2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196349-74D6-4CC5-83B6-1E7A499665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8EFB34AD-226C-4DC5-84CB-DBD84CFB7A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5A37929-5F4C-43DB-A365-C813AECAF1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105CE3-DECE-4166-B994-763D7F2472F5}" type="slidenum">
              <a:rPr lang="en-US" smtClean="0"/>
              <a:t>‹#›</a:t>
            </a:fld>
            <a:endParaRPr lang="en-US"/>
          </a:p>
        </p:txBody>
      </p:sp>
    </p:spTree>
    <p:extLst>
      <p:ext uri="{BB962C8B-B14F-4D97-AF65-F5344CB8AC3E}">
        <p14:creationId xmlns:p14="http://schemas.microsoft.com/office/powerpoint/2010/main" val="154845937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BBC04D-F43D-4F5D-9051-4E4E2D80744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B5A8718-D719-4D84-8698-3F68D4E1F2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196349-74D6-4CC5-83B6-1E7A499665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8EFB34AD-226C-4DC5-84CB-DBD84CFB7A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5A37929-5F4C-43DB-A365-C813AECAF1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105CE3-DECE-4166-B994-763D7F2472F5}" type="slidenum">
              <a:rPr lang="en-US" smtClean="0"/>
              <a:t>‹#›</a:t>
            </a:fld>
            <a:endParaRPr lang="en-US"/>
          </a:p>
        </p:txBody>
      </p:sp>
    </p:spTree>
    <p:extLst>
      <p:ext uri="{BB962C8B-B14F-4D97-AF65-F5344CB8AC3E}">
        <p14:creationId xmlns:p14="http://schemas.microsoft.com/office/powerpoint/2010/main" val="481546626"/>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customXml" Target="../ink/ink1.xml"/><Relationship Id="rId7"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NUL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customXml" Target="../ink/ink2.xml"/><Relationship Id="rId7"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NUL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17864-DBB3-4199-8C8E-D43932D38DA0}"/>
              </a:ext>
            </a:extLst>
          </p:cNvPr>
          <p:cNvSpPr>
            <a:spLocks noGrp="1"/>
          </p:cNvSpPr>
          <p:nvPr>
            <p:ph type="ctrTitle"/>
          </p:nvPr>
        </p:nvSpPr>
        <p:spPr>
          <a:xfrm>
            <a:off x="5887092" y="3994454"/>
            <a:ext cx="5496213" cy="860187"/>
          </a:xfrm>
        </p:spPr>
        <p:txBody>
          <a:bodyPr>
            <a:noAutofit/>
          </a:bodyPr>
          <a:lstStyle/>
          <a:p>
            <a:pPr algn="r"/>
            <a:r>
              <a:rPr lang="en-US" sz="5400" dirty="0">
                <a:solidFill>
                  <a:schemeClr val="bg2"/>
                </a:solidFill>
                <a:latin typeface="+mj-lt"/>
                <a:cs typeface="Segoe UI Light" panose="020B0502040204020203" pitchFamily="34" charset="0"/>
              </a:rPr>
              <a:t>Conference 31</a:t>
            </a:r>
          </a:p>
        </p:txBody>
      </p:sp>
      <p:grpSp>
        <p:nvGrpSpPr>
          <p:cNvPr id="7" name="Group 6">
            <a:extLst>
              <a:ext uri="{FF2B5EF4-FFF2-40B4-BE49-F238E27FC236}">
                <a16:creationId xmlns:a16="http://schemas.microsoft.com/office/drawing/2014/main" id="{513AA083-3BD2-466E-8890-ADD3BF776501}"/>
              </a:ext>
            </a:extLst>
          </p:cNvPr>
          <p:cNvGrpSpPr/>
          <p:nvPr/>
        </p:nvGrpSpPr>
        <p:grpSpPr>
          <a:xfrm>
            <a:off x="641527" y="2564413"/>
            <a:ext cx="10908946" cy="1729174"/>
            <a:chOff x="784475" y="2703629"/>
            <a:chExt cx="10908946" cy="1729174"/>
          </a:xfrm>
        </p:grpSpPr>
        <p:sp>
          <p:nvSpPr>
            <p:cNvPr id="3" name="TextBox 2">
              <a:extLst>
                <a:ext uri="{FF2B5EF4-FFF2-40B4-BE49-F238E27FC236}">
                  <a16:creationId xmlns:a16="http://schemas.microsoft.com/office/drawing/2014/main" id="{43B38B0F-9EAA-480D-9DFD-408045811F77}"/>
                </a:ext>
              </a:extLst>
            </p:cNvPr>
            <p:cNvSpPr txBox="1"/>
            <p:nvPr/>
          </p:nvSpPr>
          <p:spPr>
            <a:xfrm>
              <a:off x="784475" y="2786198"/>
              <a:ext cx="10908946" cy="1646605"/>
            </a:xfrm>
            <a:prstGeom prst="rect">
              <a:avLst/>
            </a:prstGeom>
            <a:noFill/>
          </p:spPr>
          <p:txBody>
            <a:bodyPr wrap="square" rtlCol="0">
              <a:spAutoFit/>
            </a:bodyPr>
            <a:lstStyle/>
            <a:p>
              <a:r>
                <a:rPr lang="en-US" sz="9900">
                  <a:latin typeface="Nunito Sans ExtraLight" panose="00000300000000000000" pitchFamily="2" charset="0"/>
                </a:rPr>
                <a:t>ECG     STAMPEDE</a:t>
              </a:r>
            </a:p>
          </p:txBody>
        </p:sp>
        <p:pic>
          <p:nvPicPr>
            <p:cNvPr id="5" name="Picture 4" descr="A close up of a logo&#10;&#10;Description generated with very high confidence">
              <a:extLst>
                <a:ext uri="{FF2B5EF4-FFF2-40B4-BE49-F238E27FC236}">
                  <a16:creationId xmlns:a16="http://schemas.microsoft.com/office/drawing/2014/main" id="{E1E4678B-992C-4197-B8E4-A1AB5C4507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21412" y="2703629"/>
              <a:ext cx="1568723" cy="1428031"/>
            </a:xfrm>
            <a:prstGeom prst="rect">
              <a:avLst/>
            </a:prstGeom>
          </p:spPr>
        </p:pic>
      </p:grpSp>
    </p:spTree>
    <p:extLst>
      <p:ext uri="{BB962C8B-B14F-4D97-AF65-F5344CB8AC3E}">
        <p14:creationId xmlns:p14="http://schemas.microsoft.com/office/powerpoint/2010/main" val="7045175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3F013-86A1-A17B-5E52-CF0F5F76ABB7}"/>
              </a:ext>
            </a:extLst>
          </p:cNvPr>
          <p:cNvSpPr>
            <a:spLocks noGrp="1"/>
          </p:cNvSpPr>
          <p:nvPr>
            <p:ph type="ctrTitle"/>
          </p:nvPr>
        </p:nvSpPr>
        <p:spPr>
          <a:xfrm>
            <a:off x="1524000" y="2235200"/>
            <a:ext cx="9144000" cy="2387600"/>
          </a:xfrm>
          <a:ln>
            <a:noFill/>
          </a:ln>
        </p:spPr>
        <p:txBody>
          <a:bodyPr>
            <a:normAutofit fontScale="90000"/>
          </a:bodyPr>
          <a:lstStyle/>
          <a:p>
            <a:r>
              <a:rPr lang="en-US" dirty="0">
                <a:solidFill>
                  <a:schemeClr val="bg2"/>
                </a:solidFill>
              </a:rPr>
              <a:t>65-year-old female presents with </a:t>
            </a:r>
            <a:r>
              <a:rPr lang="en-US" dirty="0">
                <a:latin typeface="+mn-lt"/>
              </a:rPr>
              <a:t>chest pain, dyspnea</a:t>
            </a:r>
          </a:p>
        </p:txBody>
      </p:sp>
      <p:sp>
        <p:nvSpPr>
          <p:cNvPr id="3" name="TextBox 2">
            <a:extLst>
              <a:ext uri="{FF2B5EF4-FFF2-40B4-BE49-F238E27FC236}">
                <a16:creationId xmlns:a16="http://schemas.microsoft.com/office/drawing/2014/main" id="{03FF28D4-B567-8573-AAD1-2CD74EACFFBA}"/>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164</a:t>
            </a:r>
          </a:p>
        </p:txBody>
      </p:sp>
      <p:cxnSp>
        <p:nvCxnSpPr>
          <p:cNvPr id="5" name="Straight Connector 4">
            <a:extLst>
              <a:ext uri="{FF2B5EF4-FFF2-40B4-BE49-F238E27FC236}">
                <a16:creationId xmlns:a16="http://schemas.microsoft.com/office/drawing/2014/main" id="{39C6D518-ED36-801E-9154-FC123672385A}"/>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4264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64-PE-watermarked.jpg"/>
          <p:cNvPicPr>
            <a:picLocks noChangeAspect="1"/>
          </p:cNvPicPr>
          <p:nvPr/>
        </p:nvPicPr>
        <p:blipFill>
          <a:blip r:embed="rId3"/>
          <a:stretch>
            <a:fillRect/>
          </a:stretch>
        </p:blipFill>
        <p:spPr>
          <a:xfrm>
            <a:off x="-6124" y="246580"/>
            <a:ext cx="12194383" cy="6359703"/>
          </a:xfrm>
          <a:prstGeom prst="rect">
            <a:avLst/>
          </a:prstGeom>
        </p:spPr>
      </p:pic>
    </p:spTree>
    <p:extLst>
      <p:ext uri="{BB962C8B-B14F-4D97-AF65-F5344CB8AC3E}">
        <p14:creationId xmlns:p14="http://schemas.microsoft.com/office/powerpoint/2010/main" val="490656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D2C361-D118-8EBC-E6F1-DCC87B9DED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10E571-1C7D-32F4-9502-E82834A1ADE0}"/>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62-year-old male presents with </a:t>
            </a:r>
            <a:r>
              <a:rPr lang="en-US" dirty="0">
                <a:latin typeface="+mn-lt"/>
              </a:rPr>
              <a:t>dyspnea</a:t>
            </a:r>
          </a:p>
        </p:txBody>
      </p:sp>
      <p:sp>
        <p:nvSpPr>
          <p:cNvPr id="3" name="TextBox 2">
            <a:extLst>
              <a:ext uri="{FF2B5EF4-FFF2-40B4-BE49-F238E27FC236}">
                <a16:creationId xmlns:a16="http://schemas.microsoft.com/office/drawing/2014/main" id="{18C6B6E3-78B0-7ED1-83CD-04A5479CD67E}"/>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165</a:t>
            </a:r>
          </a:p>
        </p:txBody>
      </p:sp>
      <p:cxnSp>
        <p:nvCxnSpPr>
          <p:cNvPr id="5" name="Straight Connector 4">
            <a:extLst>
              <a:ext uri="{FF2B5EF4-FFF2-40B4-BE49-F238E27FC236}">
                <a16:creationId xmlns:a16="http://schemas.microsoft.com/office/drawing/2014/main" id="{F2A31E39-126B-5262-2A08-28FB9BF0170C}"/>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0577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598F96-CBA5-A692-AF33-EFF5CE2F274C}"/>
            </a:ext>
          </a:extLst>
        </p:cNvPr>
        <p:cNvGrpSpPr/>
        <p:nvPr/>
      </p:nvGrpSpPr>
      <p:grpSpPr>
        <a:xfrm>
          <a:off x="0" y="0"/>
          <a:ext cx="0" cy="0"/>
          <a:chOff x="0" y="0"/>
          <a:chExt cx="0" cy="0"/>
        </a:xfrm>
      </p:grpSpPr>
      <p:pic>
        <p:nvPicPr>
          <p:cNvPr id="2" name="Picture 1" descr="165-LVH-watermarked.jpg"/>
          <p:cNvPicPr>
            <a:picLocks noChangeAspect="1"/>
          </p:cNvPicPr>
          <p:nvPr/>
        </p:nvPicPr>
        <p:blipFill>
          <a:blip r:embed="rId3"/>
          <a:stretch>
            <a:fillRect/>
          </a:stretch>
        </p:blipFill>
        <p:spPr>
          <a:xfrm>
            <a:off x="-6124" y="246580"/>
            <a:ext cx="12194383" cy="6359703"/>
          </a:xfrm>
          <a:prstGeom prst="rect">
            <a:avLst/>
          </a:prstGeom>
        </p:spPr>
      </p:pic>
    </p:spTree>
    <p:extLst>
      <p:ext uri="{BB962C8B-B14F-4D97-AF65-F5344CB8AC3E}">
        <p14:creationId xmlns:p14="http://schemas.microsoft.com/office/powerpoint/2010/main" val="4027296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58ABD24-0AA5-0919-8BE2-8BD89A4BEDAC}"/>
              </a:ext>
            </a:extLst>
          </p:cNvPr>
          <p:cNvSpPr>
            <a:spLocks noGrp="1"/>
          </p:cNvSpPr>
          <p:nvPr>
            <p:ph type="title"/>
          </p:nvPr>
        </p:nvSpPr>
        <p:spPr/>
        <p:txBody>
          <a:bodyPr/>
          <a:lstStyle/>
          <a:p>
            <a:r>
              <a:rPr lang="en-US">
                <a:solidFill>
                  <a:schemeClr val="accent1"/>
                </a:solidFill>
              </a:rPr>
              <a:t>False Positive </a:t>
            </a:r>
            <a:r>
              <a:rPr lang="en-US"/>
              <a:t>Activation</a:t>
            </a:r>
          </a:p>
        </p:txBody>
      </p:sp>
      <p:graphicFrame>
        <p:nvGraphicFramePr>
          <p:cNvPr id="5" name="Chart 4">
            <a:extLst>
              <a:ext uri="{FF2B5EF4-FFF2-40B4-BE49-F238E27FC236}">
                <a16:creationId xmlns:a16="http://schemas.microsoft.com/office/drawing/2014/main" id="{E1FC8429-145F-47AD-C8A0-A389869E23A1}"/>
              </a:ext>
            </a:extLst>
          </p:cNvPr>
          <p:cNvGraphicFramePr/>
          <p:nvPr>
            <p:extLst>
              <p:ext uri="{D42A27DB-BD31-4B8C-83A1-F6EECF244321}">
                <p14:modId xmlns:p14="http://schemas.microsoft.com/office/powerpoint/2010/main" val="12049619"/>
              </p:ext>
            </p:extLst>
          </p:nvPr>
        </p:nvGraphicFramePr>
        <p:xfrm>
          <a:off x="838200" y="1565995"/>
          <a:ext cx="10515600" cy="4802187"/>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Box 1">
            <a:extLst>
              <a:ext uri="{FF2B5EF4-FFF2-40B4-BE49-F238E27FC236}">
                <a16:creationId xmlns:a16="http://schemas.microsoft.com/office/drawing/2014/main" id="{5D21B7CB-D3E1-219E-1B2D-48693011D17C}"/>
              </a:ext>
            </a:extLst>
          </p:cNvPr>
          <p:cNvSpPr txBox="1"/>
          <p:nvPr/>
        </p:nvSpPr>
        <p:spPr>
          <a:xfrm>
            <a:off x="0" y="6303138"/>
            <a:ext cx="12192000" cy="461665"/>
          </a:xfrm>
          <a:prstGeom prst="rect">
            <a:avLst/>
          </a:prstGeom>
          <a:noFill/>
        </p:spPr>
        <p:txBody>
          <a:bodyPr wrap="square" rtlCol="0">
            <a:spAutoFit/>
          </a:bodyPr>
          <a:lstStyle/>
          <a:p>
            <a:r>
              <a:rPr lang="en-US" sz="1200" b="0" i="0" dirty="0">
                <a:solidFill>
                  <a:srgbClr val="222222"/>
                </a:solidFill>
                <a:effectLst/>
                <a:latin typeface="+mj-lt"/>
              </a:rPr>
              <a:t>McCabe JM, Armstrong EJ, Kulkarni A, et al. Prevalence and factors associated with false-positive ST-segment elevation myocardial infarction diagnoses at primary percutaneous coronary intervention–capable centers: a report from the Activate-SF registry. </a:t>
            </a:r>
            <a:r>
              <a:rPr lang="en-US" sz="1200" b="0" i="1" dirty="0">
                <a:solidFill>
                  <a:srgbClr val="222222"/>
                </a:solidFill>
                <a:effectLst/>
                <a:latin typeface="+mj-lt"/>
              </a:rPr>
              <a:t>Arch Intern Med</a:t>
            </a:r>
            <a:r>
              <a:rPr lang="en-US" sz="1200" b="0" i="0" dirty="0">
                <a:solidFill>
                  <a:srgbClr val="222222"/>
                </a:solidFill>
                <a:effectLst/>
                <a:latin typeface="+mj-lt"/>
              </a:rPr>
              <a:t>. 2012;172(11):864-871.</a:t>
            </a:r>
            <a:endParaRPr lang="en-US" sz="1200" dirty="0">
              <a:latin typeface="+mj-lt"/>
            </a:endParaRPr>
          </a:p>
        </p:txBody>
      </p:sp>
      <p:sp>
        <p:nvSpPr>
          <p:cNvPr id="3" name="TextBox 2">
            <a:extLst>
              <a:ext uri="{FF2B5EF4-FFF2-40B4-BE49-F238E27FC236}">
                <a16:creationId xmlns:a16="http://schemas.microsoft.com/office/drawing/2014/main" id="{BABD9883-473F-5530-B989-A8E7EC30DE65}"/>
              </a:ext>
            </a:extLst>
          </p:cNvPr>
          <p:cNvSpPr txBox="1"/>
          <p:nvPr/>
        </p:nvSpPr>
        <p:spPr>
          <a:xfrm>
            <a:off x="1680198" y="4151529"/>
            <a:ext cx="2558267" cy="307777"/>
          </a:xfrm>
          <a:prstGeom prst="rect">
            <a:avLst/>
          </a:prstGeom>
          <a:noFill/>
        </p:spPr>
        <p:txBody>
          <a:bodyPr wrap="square" rtlCol="0">
            <a:spAutoFit/>
          </a:bodyPr>
          <a:lstStyle/>
          <a:p>
            <a:r>
              <a:rPr lang="en-US" sz="1400" dirty="0">
                <a:solidFill>
                  <a:schemeClr val="accent1"/>
                </a:solidFill>
                <a:latin typeface="+mj-lt"/>
              </a:rPr>
              <a:t>Left Ventricular Hypertrophy</a:t>
            </a:r>
          </a:p>
        </p:txBody>
      </p:sp>
    </p:spTree>
    <p:extLst>
      <p:ext uri="{BB962C8B-B14F-4D97-AF65-F5344CB8AC3E}">
        <p14:creationId xmlns:p14="http://schemas.microsoft.com/office/powerpoint/2010/main" val="4181982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FB8E9A-4E94-3A59-14F8-BF6CA20C0B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AB9234-C144-B5E2-0905-CFD74BD7E065}"/>
              </a:ext>
            </a:extLst>
          </p:cNvPr>
          <p:cNvSpPr>
            <a:spLocks noGrp="1"/>
          </p:cNvSpPr>
          <p:nvPr>
            <p:ph type="title"/>
          </p:nvPr>
        </p:nvSpPr>
        <p:spPr/>
        <p:txBody>
          <a:bodyPr/>
          <a:lstStyle/>
          <a:p>
            <a:r>
              <a:rPr lang="en-US">
                <a:solidFill>
                  <a:schemeClr val="accent1"/>
                </a:solidFill>
              </a:rPr>
              <a:t>Armstrong</a:t>
            </a:r>
            <a:r>
              <a:rPr lang="en-US"/>
              <a:t> Algorithm for STE in </a:t>
            </a:r>
            <a:r>
              <a:rPr lang="en-US">
                <a:solidFill>
                  <a:schemeClr val="accent1"/>
                </a:solidFill>
              </a:rPr>
              <a:t>LVH</a:t>
            </a:r>
          </a:p>
        </p:txBody>
      </p:sp>
      <mc:AlternateContent xmlns:mc="http://schemas.openxmlformats.org/markup-compatibility/2006" xmlns:p14="http://schemas.microsoft.com/office/powerpoint/2010/main">
        <mc:Choice Requires="p14">
          <p:contentPart p14:bwMode="auto" r:id="rId3">
            <p14:nvContentPartPr>
              <p14:cNvPr id="9" name="Ink 8">
                <a:extLst>
                  <a:ext uri="{FF2B5EF4-FFF2-40B4-BE49-F238E27FC236}">
                    <a16:creationId xmlns:a16="http://schemas.microsoft.com/office/drawing/2014/main" id="{B5FA996B-C465-27C4-FB0F-638C4C202FEB}"/>
                  </a:ext>
                </a:extLst>
              </p14:cNvPr>
              <p14:cNvContentPartPr/>
              <p14:nvPr/>
            </p14:nvContentPartPr>
            <p14:xfrm>
              <a:off x="5008543" y="1326899"/>
              <a:ext cx="360" cy="360"/>
            </p14:xfrm>
          </p:contentPart>
        </mc:Choice>
        <mc:Fallback xmlns="">
          <p:pic>
            <p:nvPicPr>
              <p:cNvPr id="9" name="Ink 8">
                <a:extLst>
                  <a:ext uri="{FF2B5EF4-FFF2-40B4-BE49-F238E27FC236}">
                    <a16:creationId xmlns:a16="http://schemas.microsoft.com/office/drawing/2014/main" id="{B5FA996B-C465-27C4-FB0F-638C4C202FEB}"/>
                  </a:ext>
                </a:extLst>
              </p:cNvPr>
              <p:cNvPicPr/>
              <p:nvPr/>
            </p:nvPicPr>
            <p:blipFill>
              <a:blip r:embed="rId4"/>
              <a:stretch>
                <a:fillRect/>
              </a:stretch>
            </p:blipFill>
            <p:spPr>
              <a:xfrm>
                <a:off x="4999543" y="1317899"/>
                <a:ext cx="18000" cy="18000"/>
              </a:xfrm>
              <a:prstGeom prst="rect">
                <a:avLst/>
              </a:prstGeom>
            </p:spPr>
          </p:pic>
        </mc:Fallback>
      </mc:AlternateContent>
      <p:sp>
        <p:nvSpPr>
          <p:cNvPr id="3" name="TextBox 2">
            <a:extLst>
              <a:ext uri="{FF2B5EF4-FFF2-40B4-BE49-F238E27FC236}">
                <a16:creationId xmlns:a16="http://schemas.microsoft.com/office/drawing/2014/main" id="{2EB530DB-A071-F886-75F7-3545364C30B9}"/>
              </a:ext>
            </a:extLst>
          </p:cNvPr>
          <p:cNvSpPr txBox="1"/>
          <p:nvPr/>
        </p:nvSpPr>
        <p:spPr>
          <a:xfrm>
            <a:off x="0" y="6287661"/>
            <a:ext cx="12192000" cy="461665"/>
          </a:xfrm>
          <a:prstGeom prst="rect">
            <a:avLst/>
          </a:prstGeom>
          <a:noFill/>
        </p:spPr>
        <p:txBody>
          <a:bodyPr wrap="square" rtlCol="0">
            <a:spAutoFit/>
          </a:bodyPr>
          <a:lstStyle/>
          <a:p>
            <a:r>
              <a:rPr lang="en-US" sz="1200" b="0" i="0" dirty="0">
                <a:solidFill>
                  <a:srgbClr val="222222"/>
                </a:solidFill>
                <a:effectLst/>
                <a:latin typeface="+mj-lt"/>
              </a:rPr>
              <a:t>Armstrong EJ, Kulkarni AR, Bhave PD, et al. Electrocardiographic criteria for ST-elevation myocardial infarction in patients with left ventricular hypertrophy. </a:t>
            </a:r>
            <a:r>
              <a:rPr lang="en-US" sz="1200" b="0" i="1" dirty="0">
                <a:solidFill>
                  <a:srgbClr val="222222"/>
                </a:solidFill>
                <a:effectLst/>
                <a:latin typeface="+mj-lt"/>
              </a:rPr>
              <a:t>Am J </a:t>
            </a:r>
            <a:r>
              <a:rPr lang="en-US" sz="1200" b="0" i="1" dirty="0" err="1">
                <a:solidFill>
                  <a:srgbClr val="222222"/>
                </a:solidFill>
                <a:effectLst/>
                <a:latin typeface="+mj-lt"/>
              </a:rPr>
              <a:t>Cardiol</a:t>
            </a:r>
            <a:r>
              <a:rPr lang="en-US" sz="1200" b="0" i="0" dirty="0">
                <a:solidFill>
                  <a:srgbClr val="222222"/>
                </a:solidFill>
                <a:effectLst/>
                <a:latin typeface="+mj-lt"/>
              </a:rPr>
              <a:t>. 2012;110(7):977-983.</a:t>
            </a:r>
            <a:endParaRPr lang="en-US" sz="1200" dirty="0">
              <a:latin typeface="+mj-lt"/>
            </a:endParaRPr>
          </a:p>
        </p:txBody>
      </p:sp>
      <p:pic>
        <p:nvPicPr>
          <p:cNvPr id="5" name="Picture 4">
            <a:extLst>
              <a:ext uri="{FF2B5EF4-FFF2-40B4-BE49-F238E27FC236}">
                <a16:creationId xmlns:a16="http://schemas.microsoft.com/office/drawing/2014/main" id="{3694FEBF-6DCF-7E97-A925-3F4EDF94617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506150" y="1560696"/>
            <a:ext cx="5186787" cy="4479251"/>
          </a:xfrm>
          <a:prstGeom prst="rect">
            <a:avLst/>
          </a:prstGeom>
        </p:spPr>
      </p:pic>
      <p:grpSp>
        <p:nvGrpSpPr>
          <p:cNvPr id="6" name="Group 5">
            <a:extLst>
              <a:ext uri="{FF2B5EF4-FFF2-40B4-BE49-F238E27FC236}">
                <a16:creationId xmlns:a16="http://schemas.microsoft.com/office/drawing/2014/main" id="{C69E0556-5780-A5D1-EB4D-683A26B88F1D}"/>
              </a:ext>
            </a:extLst>
          </p:cNvPr>
          <p:cNvGrpSpPr/>
          <p:nvPr/>
        </p:nvGrpSpPr>
        <p:grpSpPr>
          <a:xfrm>
            <a:off x="9196776" y="3874941"/>
            <a:ext cx="1649639" cy="1584015"/>
            <a:chOff x="6855191" y="1959351"/>
            <a:chExt cx="1492600" cy="1441063"/>
          </a:xfrm>
        </p:grpSpPr>
        <p:pic>
          <p:nvPicPr>
            <p:cNvPr id="7" name="Picture 6">
              <a:extLst>
                <a:ext uri="{FF2B5EF4-FFF2-40B4-BE49-F238E27FC236}">
                  <a16:creationId xmlns:a16="http://schemas.microsoft.com/office/drawing/2014/main" id="{594EDC8C-0962-7606-818B-155FAA2277EB}"/>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855191" y="1959351"/>
              <a:ext cx="1492600" cy="1441063"/>
            </a:xfrm>
            <a:prstGeom prst="rect">
              <a:avLst/>
            </a:prstGeom>
          </p:spPr>
        </p:pic>
        <p:sp>
          <p:nvSpPr>
            <p:cNvPr id="8" name="TextBox 7">
              <a:extLst>
                <a:ext uri="{FF2B5EF4-FFF2-40B4-BE49-F238E27FC236}">
                  <a16:creationId xmlns:a16="http://schemas.microsoft.com/office/drawing/2014/main" id="{DE53CB11-917C-9ACD-B920-565E07456A20}"/>
                </a:ext>
              </a:extLst>
            </p:cNvPr>
            <p:cNvSpPr txBox="1"/>
            <p:nvPr/>
          </p:nvSpPr>
          <p:spPr>
            <a:xfrm>
              <a:off x="6855191" y="2217880"/>
              <a:ext cx="1492600" cy="924003"/>
            </a:xfrm>
            <a:prstGeom prst="rect">
              <a:avLst/>
            </a:prstGeom>
            <a:noFill/>
          </p:spPr>
          <p:txBody>
            <a:bodyPr wrap="square" rtlCol="0">
              <a:spAutoFit/>
            </a:bodyPr>
            <a:lstStyle/>
            <a:p>
              <a:pPr algn="ctr"/>
              <a:r>
                <a:rPr lang="en-US" sz="4400">
                  <a:solidFill>
                    <a:schemeClr val="accent1"/>
                  </a:solidFill>
                  <a:effectLst>
                    <a:outerShdw blurRad="50800" dist="38100" dir="2700000" algn="tl" rotWithShape="0">
                      <a:prstClr val="black"/>
                    </a:outerShdw>
                  </a:effectLst>
                  <a:latin typeface="+mj-lt"/>
                </a:rPr>
                <a:t>77%</a:t>
              </a:r>
            </a:p>
            <a:p>
              <a:pPr algn="ctr"/>
              <a:r>
                <a:rPr lang="en-US" sz="1600">
                  <a:latin typeface="+mj-lt"/>
                </a:rPr>
                <a:t>Sensitivity</a:t>
              </a:r>
            </a:p>
          </p:txBody>
        </p:sp>
      </p:grpSp>
      <p:grpSp>
        <p:nvGrpSpPr>
          <p:cNvPr id="10" name="Group 9">
            <a:extLst>
              <a:ext uri="{FF2B5EF4-FFF2-40B4-BE49-F238E27FC236}">
                <a16:creationId xmlns:a16="http://schemas.microsoft.com/office/drawing/2014/main" id="{88C5C50A-4725-8CBF-78FF-D7E46A869F63}"/>
              </a:ext>
            </a:extLst>
          </p:cNvPr>
          <p:cNvGrpSpPr/>
          <p:nvPr/>
        </p:nvGrpSpPr>
        <p:grpSpPr>
          <a:xfrm>
            <a:off x="9196776" y="1818316"/>
            <a:ext cx="1649639" cy="1584015"/>
            <a:chOff x="6855191" y="1959351"/>
            <a:chExt cx="1492600" cy="1441063"/>
          </a:xfrm>
        </p:grpSpPr>
        <p:pic>
          <p:nvPicPr>
            <p:cNvPr id="11" name="Picture 10">
              <a:extLst>
                <a:ext uri="{FF2B5EF4-FFF2-40B4-BE49-F238E27FC236}">
                  <a16:creationId xmlns:a16="http://schemas.microsoft.com/office/drawing/2014/main" id="{3C61DC0C-F9AF-13ED-E416-73FAC360B288}"/>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855191" y="1959351"/>
              <a:ext cx="1492600" cy="1441063"/>
            </a:xfrm>
            <a:prstGeom prst="rect">
              <a:avLst/>
            </a:prstGeom>
          </p:spPr>
        </p:pic>
        <p:sp>
          <p:nvSpPr>
            <p:cNvPr id="12" name="TextBox 11">
              <a:extLst>
                <a:ext uri="{FF2B5EF4-FFF2-40B4-BE49-F238E27FC236}">
                  <a16:creationId xmlns:a16="http://schemas.microsoft.com/office/drawing/2014/main" id="{CE98AF65-4E2C-4A68-D863-0F8B53333682}"/>
                </a:ext>
              </a:extLst>
            </p:cNvPr>
            <p:cNvSpPr txBox="1"/>
            <p:nvPr/>
          </p:nvSpPr>
          <p:spPr>
            <a:xfrm>
              <a:off x="6855191" y="2217880"/>
              <a:ext cx="1492600" cy="924003"/>
            </a:xfrm>
            <a:prstGeom prst="rect">
              <a:avLst/>
            </a:prstGeom>
            <a:noFill/>
          </p:spPr>
          <p:txBody>
            <a:bodyPr wrap="square" rtlCol="0">
              <a:spAutoFit/>
            </a:bodyPr>
            <a:lstStyle/>
            <a:p>
              <a:pPr algn="ctr"/>
              <a:r>
                <a:rPr lang="en-US" sz="4400">
                  <a:solidFill>
                    <a:schemeClr val="accent1"/>
                  </a:solidFill>
                  <a:effectLst>
                    <a:outerShdw blurRad="50800" dist="38100" dir="2700000" algn="tl" rotWithShape="0">
                      <a:prstClr val="black"/>
                    </a:outerShdw>
                  </a:effectLst>
                  <a:latin typeface="+mj-lt"/>
                </a:rPr>
                <a:t>91%</a:t>
              </a:r>
            </a:p>
            <a:p>
              <a:pPr algn="ctr"/>
              <a:r>
                <a:rPr lang="en-US" sz="1600">
                  <a:latin typeface="+mj-lt"/>
                </a:rPr>
                <a:t>Specificity</a:t>
              </a:r>
            </a:p>
          </p:txBody>
        </p:sp>
      </p:grpSp>
      <p:sp>
        <p:nvSpPr>
          <p:cNvPr id="4" name="Rectangle: Rounded Corners 3">
            <a:extLst>
              <a:ext uri="{FF2B5EF4-FFF2-40B4-BE49-F238E27FC236}">
                <a16:creationId xmlns:a16="http://schemas.microsoft.com/office/drawing/2014/main" id="{50F58EA6-4133-F652-C75B-F86657298EF8}"/>
              </a:ext>
            </a:extLst>
          </p:cNvPr>
          <p:cNvSpPr/>
          <p:nvPr/>
        </p:nvSpPr>
        <p:spPr>
          <a:xfrm>
            <a:off x="223284" y="1885522"/>
            <a:ext cx="3509098" cy="3086956"/>
          </a:xfrm>
          <a:prstGeom prst="roundRect">
            <a:avLst>
              <a:gd name="adj" fmla="val 9681"/>
            </a:avLst>
          </a:prstGeom>
          <a:noFill/>
          <a:ln>
            <a:solidFill>
              <a:schemeClr val="tx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73CCE7BF-C5BE-33CC-CAEC-FB5AADDBE821}"/>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1023339" y="2153649"/>
            <a:ext cx="1667774" cy="2534652"/>
          </a:xfrm>
          <a:prstGeom prst="rect">
            <a:avLst/>
          </a:prstGeom>
        </p:spPr>
      </p:pic>
      <p:sp>
        <p:nvSpPr>
          <p:cNvPr id="14" name="TextBox 13">
            <a:extLst>
              <a:ext uri="{FF2B5EF4-FFF2-40B4-BE49-F238E27FC236}">
                <a16:creationId xmlns:a16="http://schemas.microsoft.com/office/drawing/2014/main" id="{90CBA1C2-11C5-2529-3862-C9A48A0AEFE2}"/>
              </a:ext>
            </a:extLst>
          </p:cNvPr>
          <p:cNvSpPr txBox="1"/>
          <p:nvPr/>
        </p:nvSpPr>
        <p:spPr>
          <a:xfrm>
            <a:off x="3056858" y="2719125"/>
            <a:ext cx="592577" cy="338554"/>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r>
              <a:rPr lang="en-US" sz="1600">
                <a:solidFill>
                  <a:schemeClr val="accent1"/>
                </a:solidFill>
                <a:latin typeface="+mj-lt"/>
              </a:rPr>
              <a:t>STE</a:t>
            </a:r>
          </a:p>
        </p:txBody>
      </p:sp>
      <p:sp>
        <p:nvSpPr>
          <p:cNvPr id="15" name="TextBox 14">
            <a:extLst>
              <a:ext uri="{FF2B5EF4-FFF2-40B4-BE49-F238E27FC236}">
                <a16:creationId xmlns:a16="http://schemas.microsoft.com/office/drawing/2014/main" id="{444DC8B3-D0C3-6CA8-D643-EC2A5FB14D97}"/>
              </a:ext>
            </a:extLst>
          </p:cNvPr>
          <p:cNvSpPr txBox="1"/>
          <p:nvPr/>
        </p:nvSpPr>
        <p:spPr>
          <a:xfrm>
            <a:off x="2769760" y="1935287"/>
            <a:ext cx="962621" cy="338554"/>
          </a:xfrm>
          <a:prstGeom prst="rect">
            <a:avLst/>
          </a:prstGeom>
          <a:noFill/>
        </p:spPr>
        <p:txBody>
          <a:bodyPr wrap="square" rtlCol="0">
            <a:spAutoFit/>
          </a:bodyPr>
          <a:lstStyle/>
          <a:p>
            <a:pPr algn="ctr"/>
            <a:r>
              <a:rPr lang="en-US" sz="1600">
                <a:latin typeface="+mj-lt"/>
              </a:rPr>
              <a:t>V1-V3</a:t>
            </a:r>
            <a:endParaRPr lang="en-US">
              <a:latin typeface="+mj-lt"/>
            </a:endParaRPr>
          </a:p>
        </p:txBody>
      </p:sp>
      <p:sp>
        <p:nvSpPr>
          <p:cNvPr id="16" name="TextBox 15">
            <a:extLst>
              <a:ext uri="{FF2B5EF4-FFF2-40B4-BE49-F238E27FC236}">
                <a16:creationId xmlns:a16="http://schemas.microsoft.com/office/drawing/2014/main" id="{8D01B97A-F39B-26AE-375B-0D3AF25AB9B3}"/>
              </a:ext>
            </a:extLst>
          </p:cNvPr>
          <p:cNvSpPr txBox="1"/>
          <p:nvPr/>
        </p:nvSpPr>
        <p:spPr>
          <a:xfrm>
            <a:off x="308788" y="3247977"/>
            <a:ext cx="565358" cy="338554"/>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r>
              <a:rPr lang="en-US" sz="1600">
                <a:solidFill>
                  <a:schemeClr val="accent1"/>
                </a:solidFill>
                <a:latin typeface="+mj-lt"/>
              </a:rPr>
              <a:t>R-S</a:t>
            </a:r>
          </a:p>
        </p:txBody>
      </p:sp>
      <p:cxnSp>
        <p:nvCxnSpPr>
          <p:cNvPr id="17" name="Straight Arrow Connector 16">
            <a:extLst>
              <a:ext uri="{FF2B5EF4-FFF2-40B4-BE49-F238E27FC236}">
                <a16:creationId xmlns:a16="http://schemas.microsoft.com/office/drawing/2014/main" id="{8A79AB28-1E83-9D6B-2DC0-CF23D7B89344}"/>
              </a:ext>
            </a:extLst>
          </p:cNvPr>
          <p:cNvCxnSpPr>
            <a:cxnSpLocks/>
          </p:cNvCxnSpPr>
          <p:nvPr/>
        </p:nvCxnSpPr>
        <p:spPr>
          <a:xfrm>
            <a:off x="883138" y="2153648"/>
            <a:ext cx="0" cy="2534653"/>
          </a:xfrm>
          <a:prstGeom prst="straightConnector1">
            <a:avLst/>
          </a:prstGeom>
          <a:ln w="19050">
            <a:prstDash val="sysDash"/>
            <a:headEnd type="triangl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3A9A4FC7-2CFA-69D2-B533-D67CC2684142}"/>
              </a:ext>
            </a:extLst>
          </p:cNvPr>
          <p:cNvCxnSpPr>
            <a:cxnSpLocks/>
          </p:cNvCxnSpPr>
          <p:nvPr/>
        </p:nvCxnSpPr>
        <p:spPr>
          <a:xfrm>
            <a:off x="2934844" y="2943379"/>
            <a:ext cx="6352" cy="365760"/>
          </a:xfrm>
          <a:prstGeom prst="straightConnector1">
            <a:avLst/>
          </a:prstGeom>
          <a:ln w="19050">
            <a:prstDash val="sysDash"/>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1929BC8F-9EA5-44A2-EFF7-B550C28DB1C9}"/>
              </a:ext>
            </a:extLst>
          </p:cNvPr>
          <p:cNvCxnSpPr>
            <a:cxnSpLocks/>
          </p:cNvCxnSpPr>
          <p:nvPr/>
        </p:nvCxnSpPr>
        <p:spPr>
          <a:xfrm flipH="1">
            <a:off x="763117" y="2153648"/>
            <a:ext cx="1296490" cy="0"/>
          </a:xfrm>
          <a:prstGeom prst="line">
            <a:avLst/>
          </a:prstGeom>
          <a:ln w="12700">
            <a:prstDash val="sysDash"/>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39B0FCCE-3DF9-9068-3B60-9EC0AD125320}"/>
              </a:ext>
            </a:extLst>
          </p:cNvPr>
          <p:cNvCxnSpPr>
            <a:cxnSpLocks/>
          </p:cNvCxnSpPr>
          <p:nvPr/>
        </p:nvCxnSpPr>
        <p:spPr>
          <a:xfrm flipH="1">
            <a:off x="763117" y="4694241"/>
            <a:ext cx="1182729" cy="0"/>
          </a:xfrm>
          <a:prstGeom prst="line">
            <a:avLst/>
          </a:prstGeom>
          <a:ln w="12700">
            <a:prstDash val="sysDash"/>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44352356-4FA9-DECD-5644-7A256B26D72B}"/>
              </a:ext>
            </a:extLst>
          </p:cNvPr>
          <p:cNvCxnSpPr>
            <a:cxnSpLocks/>
          </p:cNvCxnSpPr>
          <p:nvPr/>
        </p:nvCxnSpPr>
        <p:spPr>
          <a:xfrm>
            <a:off x="1819334" y="2773256"/>
            <a:ext cx="1264364" cy="0"/>
          </a:xfrm>
          <a:prstGeom prst="line">
            <a:avLst/>
          </a:prstGeom>
          <a:ln w="12700">
            <a:prstDash val="sysDash"/>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5FC66A70-8DE4-8B1E-EE2D-9CD7D285575C}"/>
              </a:ext>
            </a:extLst>
          </p:cNvPr>
          <p:cNvCxnSpPr>
            <a:cxnSpLocks/>
          </p:cNvCxnSpPr>
          <p:nvPr/>
        </p:nvCxnSpPr>
        <p:spPr>
          <a:xfrm>
            <a:off x="1782946" y="2943379"/>
            <a:ext cx="1280169" cy="0"/>
          </a:xfrm>
          <a:prstGeom prst="line">
            <a:avLst/>
          </a:prstGeom>
          <a:ln w="12700">
            <a:prstDash val="sysDash"/>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24780772-40C4-17AA-7AE9-55E236837638}"/>
              </a:ext>
            </a:extLst>
          </p:cNvPr>
          <p:cNvCxnSpPr>
            <a:cxnSpLocks/>
          </p:cNvCxnSpPr>
          <p:nvPr/>
        </p:nvCxnSpPr>
        <p:spPr>
          <a:xfrm flipV="1">
            <a:off x="2934844" y="2407496"/>
            <a:ext cx="0" cy="365760"/>
          </a:xfrm>
          <a:prstGeom prst="straightConnector1">
            <a:avLst/>
          </a:prstGeom>
          <a:ln w="19050">
            <a:prstDash val="sysDash"/>
            <a:headEnd type="triangle" w="lg" len="lg"/>
            <a:tailEnd type="none" w="lg" len="lg"/>
          </a:ln>
        </p:spPr>
        <p:style>
          <a:lnRef idx="1">
            <a:schemeClr val="accent1"/>
          </a:lnRef>
          <a:fillRef idx="0">
            <a:schemeClr val="accent1"/>
          </a:fillRef>
          <a:effectRef idx="0">
            <a:schemeClr val="accent1"/>
          </a:effectRef>
          <a:fontRef idx="minor">
            <a:schemeClr val="tx1"/>
          </a:fontRef>
        </p:style>
      </p:cxnSp>
      <p:pic>
        <p:nvPicPr>
          <p:cNvPr id="46" name="Picture 45" descr="A black and white drawing of a rectangular shape&#10;&#10;AI-generated content may be incorrect.">
            <a:extLst>
              <a:ext uri="{FF2B5EF4-FFF2-40B4-BE49-F238E27FC236}">
                <a16:creationId xmlns:a16="http://schemas.microsoft.com/office/drawing/2014/main" id="{13FD0465-1511-79EF-BE1C-85423035A82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123325" y="3551628"/>
            <a:ext cx="1344384" cy="846464"/>
          </a:xfrm>
          <a:prstGeom prst="rect">
            <a:avLst/>
          </a:prstGeom>
        </p:spPr>
      </p:pic>
      <p:sp>
        <p:nvSpPr>
          <p:cNvPr id="47" name="TextBox 46">
            <a:extLst>
              <a:ext uri="{FF2B5EF4-FFF2-40B4-BE49-F238E27FC236}">
                <a16:creationId xmlns:a16="http://schemas.microsoft.com/office/drawing/2014/main" id="{88A5107B-BEC7-C925-7168-59B85DFAA01E}"/>
              </a:ext>
            </a:extLst>
          </p:cNvPr>
          <p:cNvSpPr txBox="1"/>
          <p:nvPr/>
        </p:nvSpPr>
        <p:spPr>
          <a:xfrm>
            <a:off x="2123325" y="3641548"/>
            <a:ext cx="1304178" cy="707886"/>
          </a:xfrm>
          <a:prstGeom prst="rect">
            <a:avLst/>
          </a:prstGeom>
          <a:noFill/>
        </p:spPr>
        <p:txBody>
          <a:bodyPr wrap="square" rtlCol="0">
            <a:spAutoFit/>
          </a:bodyPr>
          <a:lstStyle/>
          <a:p>
            <a:pPr algn="ctr"/>
            <a:r>
              <a:rPr lang="en-US" sz="2000">
                <a:solidFill>
                  <a:schemeClr val="accent1"/>
                </a:solidFill>
                <a:latin typeface="+mj-lt"/>
              </a:rPr>
              <a:t>STE/R-S </a:t>
            </a:r>
          </a:p>
          <a:p>
            <a:pPr algn="ctr"/>
            <a:r>
              <a:rPr lang="en-US" sz="2000">
                <a:solidFill>
                  <a:schemeClr val="accent1"/>
                </a:solidFill>
                <a:latin typeface="+mj-lt"/>
              </a:rPr>
              <a:t>&gt; 0.25?</a:t>
            </a:r>
          </a:p>
        </p:txBody>
      </p:sp>
    </p:spTree>
    <p:extLst>
      <p:ext uri="{BB962C8B-B14F-4D97-AF65-F5344CB8AC3E}">
        <p14:creationId xmlns:p14="http://schemas.microsoft.com/office/powerpoint/2010/main" val="2925992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par>
                                <p:cTn id="20" presetID="10" presetClass="entr" presetSubtype="0" fill="hold"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par>
                                <p:cTn id="23" presetID="10" presetClass="entr" presetSubtype="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500"/>
                                        <p:tgtEl>
                                          <p:spTgt spid="18"/>
                                        </p:tgtEl>
                                      </p:cBhvr>
                                    </p:animEffect>
                                  </p:childTnLst>
                                </p:cTn>
                              </p:par>
                              <p:par>
                                <p:cTn id="26" presetID="10" presetClass="entr" presetSubtype="0" fill="hold"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500"/>
                                        <p:tgtEl>
                                          <p:spTgt spid="19"/>
                                        </p:tgtEl>
                                      </p:cBhvr>
                                    </p:animEffect>
                                  </p:childTnLst>
                                </p:cTn>
                              </p:par>
                              <p:par>
                                <p:cTn id="29" presetID="10" presetClass="entr" presetSubtype="0" fill="hold"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par>
                                <p:cTn id="32" presetID="10" presetClass="entr" presetSubtype="0" fill="hold" nodeType="with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fade">
                                      <p:cBhvr>
                                        <p:cTn id="34" dur="500"/>
                                        <p:tgtEl>
                                          <p:spTgt spid="21"/>
                                        </p:tgtEl>
                                      </p:cBhvr>
                                    </p:animEffect>
                                  </p:childTnLst>
                                </p:cTn>
                              </p:par>
                              <p:par>
                                <p:cTn id="35" presetID="10" presetClass="entr" presetSubtype="0" fill="hold" nodeType="withEffect">
                                  <p:stCondLst>
                                    <p:cond delay="0"/>
                                  </p:stCondLst>
                                  <p:childTnLst>
                                    <p:set>
                                      <p:cBhvr>
                                        <p:cTn id="36" dur="1" fill="hold">
                                          <p:stCondLst>
                                            <p:cond delay="0"/>
                                          </p:stCondLst>
                                        </p:cTn>
                                        <p:tgtEl>
                                          <p:spTgt spid="40"/>
                                        </p:tgtEl>
                                        <p:attrNameLst>
                                          <p:attrName>style.visibility</p:attrName>
                                        </p:attrNameLst>
                                      </p:cBhvr>
                                      <p:to>
                                        <p:strVal val="visible"/>
                                      </p:to>
                                    </p:set>
                                    <p:animEffect transition="in" filter="fade">
                                      <p:cBhvr>
                                        <p:cTn id="37" dur="500"/>
                                        <p:tgtEl>
                                          <p:spTgt spid="40"/>
                                        </p:tgtEl>
                                      </p:cBhvr>
                                    </p:animEffect>
                                  </p:childTnLst>
                                </p:cTn>
                              </p:par>
                              <p:par>
                                <p:cTn id="38" presetID="10" presetClass="entr" presetSubtype="0" fill="hold" nodeType="with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fade">
                                      <p:cBhvr>
                                        <p:cTn id="40" dur="500"/>
                                        <p:tgtEl>
                                          <p:spTgt spid="22"/>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47"/>
                                        </p:tgtEl>
                                        <p:attrNameLst>
                                          <p:attrName>style.visibility</p:attrName>
                                        </p:attrNameLst>
                                      </p:cBhvr>
                                      <p:to>
                                        <p:strVal val="visible"/>
                                      </p:to>
                                    </p:set>
                                    <p:animEffect transition="in" filter="fade">
                                      <p:cBhvr>
                                        <p:cTn id="43" dur="500"/>
                                        <p:tgtEl>
                                          <p:spTgt spid="47"/>
                                        </p:tgtEl>
                                      </p:cBhvr>
                                    </p:animEffect>
                                  </p:childTnLst>
                                </p:cTn>
                              </p:par>
                              <p:par>
                                <p:cTn id="44" presetID="10" presetClass="entr" presetSubtype="0" fill="hold" nodeType="withEffect">
                                  <p:stCondLst>
                                    <p:cond delay="0"/>
                                  </p:stCondLst>
                                  <p:childTnLst>
                                    <p:set>
                                      <p:cBhvr>
                                        <p:cTn id="45" dur="1" fill="hold">
                                          <p:stCondLst>
                                            <p:cond delay="0"/>
                                          </p:stCondLst>
                                        </p:cTn>
                                        <p:tgtEl>
                                          <p:spTgt spid="46"/>
                                        </p:tgtEl>
                                        <p:attrNameLst>
                                          <p:attrName>style.visibility</p:attrName>
                                        </p:attrNameLst>
                                      </p:cBhvr>
                                      <p:to>
                                        <p:strVal val="visible"/>
                                      </p:to>
                                    </p:set>
                                    <p:animEffect transition="in" filter="fade">
                                      <p:cBhvr>
                                        <p:cTn id="46" dur="500"/>
                                        <p:tgtEl>
                                          <p:spTgt spid="46"/>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fade">
                                      <p:cBhvr>
                                        <p:cTn id="51" dur="500"/>
                                        <p:tgtEl>
                                          <p:spTgt spid="6"/>
                                        </p:tgtEl>
                                      </p:cBhvr>
                                    </p:animEffect>
                                  </p:childTnLst>
                                </p:cTn>
                              </p:par>
                              <p:par>
                                <p:cTn id="52" presetID="10" presetClass="entr" presetSubtype="0" fill="hold" nodeType="withEffect">
                                  <p:stCondLst>
                                    <p:cond delay="0"/>
                                  </p:stCondLst>
                                  <p:childTnLst>
                                    <p:set>
                                      <p:cBhvr>
                                        <p:cTn id="53" dur="1" fill="hold">
                                          <p:stCondLst>
                                            <p:cond delay="0"/>
                                          </p:stCondLst>
                                        </p:cTn>
                                        <p:tgtEl>
                                          <p:spTgt spid="10"/>
                                        </p:tgtEl>
                                        <p:attrNameLst>
                                          <p:attrName>style.visibility</p:attrName>
                                        </p:attrNameLst>
                                      </p:cBhvr>
                                      <p:to>
                                        <p:strVal val="visible"/>
                                      </p:to>
                                    </p:set>
                                    <p:animEffect transition="in" filter="fade">
                                      <p:cBhvr>
                                        <p:cTn id="5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4" grpId="0"/>
      <p:bldP spid="15" grpId="0"/>
      <p:bldP spid="16" grpId="0"/>
      <p:bldP spid="4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C6D108-D1CB-3031-1388-6F149033A3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6C1126-B66C-F520-FB76-01615209B302}"/>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87-year-old female presents with </a:t>
            </a:r>
            <a:r>
              <a:rPr lang="en-US" dirty="0">
                <a:latin typeface="+mn-lt"/>
              </a:rPr>
              <a:t>melena</a:t>
            </a:r>
          </a:p>
        </p:txBody>
      </p:sp>
      <p:sp>
        <p:nvSpPr>
          <p:cNvPr id="3" name="TextBox 2">
            <a:extLst>
              <a:ext uri="{FF2B5EF4-FFF2-40B4-BE49-F238E27FC236}">
                <a16:creationId xmlns:a16="http://schemas.microsoft.com/office/drawing/2014/main" id="{28EDCC3D-6E81-D959-9AAF-0204556B282D}"/>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166</a:t>
            </a:r>
          </a:p>
        </p:txBody>
      </p:sp>
      <p:cxnSp>
        <p:nvCxnSpPr>
          <p:cNvPr id="5" name="Straight Connector 4">
            <a:extLst>
              <a:ext uri="{FF2B5EF4-FFF2-40B4-BE49-F238E27FC236}">
                <a16:creationId xmlns:a16="http://schemas.microsoft.com/office/drawing/2014/main" id="{38987F7C-06DB-197D-386B-1EA23D0F5A12}"/>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8118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3B83DD-C8F2-5F51-3816-FD172D57E8F1}"/>
            </a:ext>
          </a:extLst>
        </p:cNvPr>
        <p:cNvGrpSpPr/>
        <p:nvPr/>
      </p:nvGrpSpPr>
      <p:grpSpPr>
        <a:xfrm>
          <a:off x="0" y="0"/>
          <a:ext cx="0" cy="0"/>
          <a:chOff x="0" y="0"/>
          <a:chExt cx="0" cy="0"/>
        </a:xfrm>
      </p:grpSpPr>
      <p:pic>
        <p:nvPicPr>
          <p:cNvPr id="2" name="Picture 1" descr="166-AF_dig-watermarked.jpg"/>
          <p:cNvPicPr>
            <a:picLocks noChangeAspect="1"/>
          </p:cNvPicPr>
          <p:nvPr/>
        </p:nvPicPr>
        <p:blipFill>
          <a:blip r:embed="rId3"/>
          <a:stretch>
            <a:fillRect/>
          </a:stretch>
        </p:blipFill>
        <p:spPr>
          <a:xfrm>
            <a:off x="-6124" y="246580"/>
            <a:ext cx="12194383" cy="6359703"/>
          </a:xfrm>
          <a:prstGeom prst="rect">
            <a:avLst/>
          </a:prstGeom>
        </p:spPr>
      </p:pic>
    </p:spTree>
    <p:extLst>
      <p:ext uri="{BB962C8B-B14F-4D97-AF65-F5344CB8AC3E}">
        <p14:creationId xmlns:p14="http://schemas.microsoft.com/office/powerpoint/2010/main" val="3397723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EE618D-E06F-82F3-F8BD-C4E24A0742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89840C-49F4-3244-EE7C-24D07C118567}"/>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31-year-old male presents with </a:t>
            </a:r>
            <a:r>
              <a:rPr lang="en-US" dirty="0">
                <a:latin typeface="+mn-lt"/>
              </a:rPr>
              <a:t>dyspnea</a:t>
            </a:r>
          </a:p>
        </p:txBody>
      </p:sp>
      <p:sp>
        <p:nvSpPr>
          <p:cNvPr id="3" name="TextBox 2">
            <a:extLst>
              <a:ext uri="{FF2B5EF4-FFF2-40B4-BE49-F238E27FC236}">
                <a16:creationId xmlns:a16="http://schemas.microsoft.com/office/drawing/2014/main" id="{31C7F4CB-0233-E638-A311-A8968C23DC10}"/>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167</a:t>
            </a:r>
          </a:p>
        </p:txBody>
      </p:sp>
      <p:cxnSp>
        <p:nvCxnSpPr>
          <p:cNvPr id="5" name="Straight Connector 4">
            <a:extLst>
              <a:ext uri="{FF2B5EF4-FFF2-40B4-BE49-F238E27FC236}">
                <a16:creationId xmlns:a16="http://schemas.microsoft.com/office/drawing/2014/main" id="{ECE2D93F-FDE2-8432-65D0-FE776BD4F44A}"/>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3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BA4FEC-2243-386A-EB8C-034342A413CC}"/>
            </a:ext>
          </a:extLst>
        </p:cNvPr>
        <p:cNvGrpSpPr/>
        <p:nvPr/>
      </p:nvGrpSpPr>
      <p:grpSpPr>
        <a:xfrm>
          <a:off x="0" y="0"/>
          <a:ext cx="0" cy="0"/>
          <a:chOff x="0" y="0"/>
          <a:chExt cx="0" cy="0"/>
        </a:xfrm>
      </p:grpSpPr>
      <p:pic>
        <p:nvPicPr>
          <p:cNvPr id="2" name="Picture 1" descr="167-LVH-LAE-PRWP-IVCD-watermarked.jpg"/>
          <p:cNvPicPr>
            <a:picLocks noChangeAspect="1"/>
          </p:cNvPicPr>
          <p:nvPr/>
        </p:nvPicPr>
        <p:blipFill>
          <a:blip r:embed="rId3"/>
          <a:stretch>
            <a:fillRect/>
          </a:stretch>
        </p:blipFill>
        <p:spPr>
          <a:xfrm>
            <a:off x="-6124" y="246580"/>
            <a:ext cx="12194383" cy="6359703"/>
          </a:xfrm>
          <a:prstGeom prst="rect">
            <a:avLst/>
          </a:prstGeom>
        </p:spPr>
      </p:pic>
    </p:spTree>
    <p:extLst>
      <p:ext uri="{BB962C8B-B14F-4D97-AF65-F5344CB8AC3E}">
        <p14:creationId xmlns:p14="http://schemas.microsoft.com/office/powerpoint/2010/main" val="1304331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58ABD24-0AA5-0919-8BE2-8BD89A4BEDAC}"/>
              </a:ext>
            </a:extLst>
          </p:cNvPr>
          <p:cNvSpPr>
            <a:spLocks noGrp="1"/>
          </p:cNvSpPr>
          <p:nvPr>
            <p:ph type="title"/>
          </p:nvPr>
        </p:nvSpPr>
        <p:spPr/>
        <p:txBody>
          <a:bodyPr/>
          <a:lstStyle/>
          <a:p>
            <a:r>
              <a:rPr lang="en-US">
                <a:solidFill>
                  <a:schemeClr val="accent1"/>
                </a:solidFill>
              </a:rPr>
              <a:t>False Positive </a:t>
            </a:r>
            <a:r>
              <a:rPr lang="en-US"/>
              <a:t>Activation</a:t>
            </a:r>
          </a:p>
        </p:txBody>
      </p:sp>
      <p:graphicFrame>
        <p:nvGraphicFramePr>
          <p:cNvPr id="5" name="Chart 4">
            <a:extLst>
              <a:ext uri="{FF2B5EF4-FFF2-40B4-BE49-F238E27FC236}">
                <a16:creationId xmlns:a16="http://schemas.microsoft.com/office/drawing/2014/main" id="{E1FC8429-145F-47AD-C8A0-A389869E23A1}"/>
              </a:ext>
            </a:extLst>
          </p:cNvPr>
          <p:cNvGraphicFramePr/>
          <p:nvPr>
            <p:extLst>
              <p:ext uri="{D42A27DB-BD31-4B8C-83A1-F6EECF244321}">
                <p14:modId xmlns:p14="http://schemas.microsoft.com/office/powerpoint/2010/main" val="12049619"/>
              </p:ext>
            </p:extLst>
          </p:nvPr>
        </p:nvGraphicFramePr>
        <p:xfrm>
          <a:off x="838200" y="1565995"/>
          <a:ext cx="10515600" cy="4802187"/>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Box 1">
            <a:extLst>
              <a:ext uri="{FF2B5EF4-FFF2-40B4-BE49-F238E27FC236}">
                <a16:creationId xmlns:a16="http://schemas.microsoft.com/office/drawing/2014/main" id="{5D21B7CB-D3E1-219E-1B2D-48693011D17C}"/>
              </a:ext>
            </a:extLst>
          </p:cNvPr>
          <p:cNvSpPr txBox="1"/>
          <p:nvPr/>
        </p:nvSpPr>
        <p:spPr>
          <a:xfrm>
            <a:off x="0" y="6303138"/>
            <a:ext cx="12192000" cy="461665"/>
          </a:xfrm>
          <a:prstGeom prst="rect">
            <a:avLst/>
          </a:prstGeom>
          <a:noFill/>
        </p:spPr>
        <p:txBody>
          <a:bodyPr wrap="square" rtlCol="0">
            <a:spAutoFit/>
          </a:bodyPr>
          <a:lstStyle/>
          <a:p>
            <a:r>
              <a:rPr lang="en-US" sz="1200" b="0" i="0" dirty="0">
                <a:solidFill>
                  <a:srgbClr val="222222"/>
                </a:solidFill>
                <a:effectLst/>
                <a:latin typeface="+mj-lt"/>
              </a:rPr>
              <a:t>McCabe JM, Armstrong EJ, Kulkarni A, et al. Prevalence and factors associated with false-positive ST-segment elevation myocardial infarction diagnoses at primary percutaneous coronary intervention–capable centers: a report from the Activate-SF registry. </a:t>
            </a:r>
            <a:r>
              <a:rPr lang="en-US" sz="1200" b="0" i="1" dirty="0">
                <a:solidFill>
                  <a:srgbClr val="222222"/>
                </a:solidFill>
                <a:effectLst/>
                <a:latin typeface="+mj-lt"/>
              </a:rPr>
              <a:t>Arch Intern Med</a:t>
            </a:r>
            <a:r>
              <a:rPr lang="en-US" sz="1200" b="0" i="0" dirty="0">
                <a:solidFill>
                  <a:srgbClr val="222222"/>
                </a:solidFill>
                <a:effectLst/>
                <a:latin typeface="+mj-lt"/>
              </a:rPr>
              <a:t>. 2012;172(11):864-871.</a:t>
            </a:r>
            <a:endParaRPr lang="en-US" sz="1200" dirty="0">
              <a:latin typeface="+mj-lt"/>
            </a:endParaRPr>
          </a:p>
        </p:txBody>
      </p:sp>
      <p:sp>
        <p:nvSpPr>
          <p:cNvPr id="3" name="TextBox 2">
            <a:extLst>
              <a:ext uri="{FF2B5EF4-FFF2-40B4-BE49-F238E27FC236}">
                <a16:creationId xmlns:a16="http://schemas.microsoft.com/office/drawing/2014/main" id="{BABD9883-473F-5530-B989-A8E7EC30DE65}"/>
              </a:ext>
            </a:extLst>
          </p:cNvPr>
          <p:cNvSpPr txBox="1"/>
          <p:nvPr/>
        </p:nvSpPr>
        <p:spPr>
          <a:xfrm>
            <a:off x="1680198" y="4151529"/>
            <a:ext cx="2558267" cy="307777"/>
          </a:xfrm>
          <a:prstGeom prst="rect">
            <a:avLst/>
          </a:prstGeom>
          <a:noFill/>
        </p:spPr>
        <p:txBody>
          <a:bodyPr wrap="square" rtlCol="0">
            <a:spAutoFit/>
          </a:bodyPr>
          <a:lstStyle/>
          <a:p>
            <a:r>
              <a:rPr lang="en-US" sz="1400" dirty="0">
                <a:solidFill>
                  <a:schemeClr val="accent1"/>
                </a:solidFill>
                <a:latin typeface="+mj-lt"/>
              </a:rPr>
              <a:t>Left Ventricular Hypertrophy</a:t>
            </a:r>
          </a:p>
        </p:txBody>
      </p:sp>
    </p:spTree>
    <p:extLst>
      <p:ext uri="{BB962C8B-B14F-4D97-AF65-F5344CB8AC3E}">
        <p14:creationId xmlns:p14="http://schemas.microsoft.com/office/powerpoint/2010/main" val="529181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FB8E9A-4E94-3A59-14F8-BF6CA20C0B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AB9234-C144-B5E2-0905-CFD74BD7E065}"/>
              </a:ext>
            </a:extLst>
          </p:cNvPr>
          <p:cNvSpPr>
            <a:spLocks noGrp="1"/>
          </p:cNvSpPr>
          <p:nvPr>
            <p:ph type="title"/>
          </p:nvPr>
        </p:nvSpPr>
        <p:spPr/>
        <p:txBody>
          <a:bodyPr/>
          <a:lstStyle/>
          <a:p>
            <a:r>
              <a:rPr lang="en-US">
                <a:solidFill>
                  <a:schemeClr val="accent1"/>
                </a:solidFill>
              </a:rPr>
              <a:t>Armstrong</a:t>
            </a:r>
            <a:r>
              <a:rPr lang="en-US"/>
              <a:t> Algorithm for STE in </a:t>
            </a:r>
            <a:r>
              <a:rPr lang="en-US">
                <a:solidFill>
                  <a:schemeClr val="accent1"/>
                </a:solidFill>
              </a:rPr>
              <a:t>LVH</a:t>
            </a:r>
          </a:p>
        </p:txBody>
      </p:sp>
      <mc:AlternateContent xmlns:mc="http://schemas.openxmlformats.org/markup-compatibility/2006" xmlns:p14="http://schemas.microsoft.com/office/powerpoint/2010/main">
        <mc:Choice Requires="p14">
          <p:contentPart p14:bwMode="auto" r:id="rId3">
            <p14:nvContentPartPr>
              <p14:cNvPr id="9" name="Ink 8">
                <a:extLst>
                  <a:ext uri="{FF2B5EF4-FFF2-40B4-BE49-F238E27FC236}">
                    <a16:creationId xmlns:a16="http://schemas.microsoft.com/office/drawing/2014/main" id="{B5FA996B-C465-27C4-FB0F-638C4C202FEB}"/>
                  </a:ext>
                </a:extLst>
              </p14:cNvPr>
              <p14:cNvContentPartPr/>
              <p14:nvPr/>
            </p14:nvContentPartPr>
            <p14:xfrm>
              <a:off x="5008543" y="1326899"/>
              <a:ext cx="360" cy="360"/>
            </p14:xfrm>
          </p:contentPart>
        </mc:Choice>
        <mc:Fallback xmlns="">
          <p:pic>
            <p:nvPicPr>
              <p:cNvPr id="9" name="Ink 8">
                <a:extLst>
                  <a:ext uri="{FF2B5EF4-FFF2-40B4-BE49-F238E27FC236}">
                    <a16:creationId xmlns:a16="http://schemas.microsoft.com/office/drawing/2014/main" id="{B5FA996B-C465-27C4-FB0F-638C4C202FEB}"/>
                  </a:ext>
                </a:extLst>
              </p:cNvPr>
              <p:cNvPicPr/>
              <p:nvPr/>
            </p:nvPicPr>
            <p:blipFill>
              <a:blip r:embed="rId4"/>
              <a:stretch>
                <a:fillRect/>
              </a:stretch>
            </p:blipFill>
            <p:spPr>
              <a:xfrm>
                <a:off x="4999543" y="1317899"/>
                <a:ext cx="18000" cy="18000"/>
              </a:xfrm>
              <a:prstGeom prst="rect">
                <a:avLst/>
              </a:prstGeom>
            </p:spPr>
          </p:pic>
        </mc:Fallback>
      </mc:AlternateContent>
      <p:sp>
        <p:nvSpPr>
          <p:cNvPr id="3" name="TextBox 2">
            <a:extLst>
              <a:ext uri="{FF2B5EF4-FFF2-40B4-BE49-F238E27FC236}">
                <a16:creationId xmlns:a16="http://schemas.microsoft.com/office/drawing/2014/main" id="{2EB530DB-A071-F886-75F7-3545364C30B9}"/>
              </a:ext>
            </a:extLst>
          </p:cNvPr>
          <p:cNvSpPr txBox="1"/>
          <p:nvPr/>
        </p:nvSpPr>
        <p:spPr>
          <a:xfrm>
            <a:off x="0" y="6287661"/>
            <a:ext cx="12192000" cy="461665"/>
          </a:xfrm>
          <a:prstGeom prst="rect">
            <a:avLst/>
          </a:prstGeom>
          <a:noFill/>
        </p:spPr>
        <p:txBody>
          <a:bodyPr wrap="square" rtlCol="0">
            <a:spAutoFit/>
          </a:bodyPr>
          <a:lstStyle/>
          <a:p>
            <a:r>
              <a:rPr lang="en-US" sz="1200" b="0" i="0" dirty="0">
                <a:solidFill>
                  <a:srgbClr val="222222"/>
                </a:solidFill>
                <a:effectLst/>
                <a:latin typeface="+mj-lt"/>
              </a:rPr>
              <a:t>Armstrong EJ, Kulkarni AR, Bhave PD, et al. Electrocardiographic criteria for ST-elevation myocardial infarction in patients with left ventricular hypertrophy. </a:t>
            </a:r>
            <a:r>
              <a:rPr lang="en-US" sz="1200" b="0" i="1" dirty="0">
                <a:solidFill>
                  <a:srgbClr val="222222"/>
                </a:solidFill>
                <a:effectLst/>
                <a:latin typeface="+mj-lt"/>
              </a:rPr>
              <a:t>Am J </a:t>
            </a:r>
            <a:r>
              <a:rPr lang="en-US" sz="1200" b="0" i="1" dirty="0" err="1">
                <a:solidFill>
                  <a:srgbClr val="222222"/>
                </a:solidFill>
                <a:effectLst/>
                <a:latin typeface="+mj-lt"/>
              </a:rPr>
              <a:t>Cardiol</a:t>
            </a:r>
            <a:r>
              <a:rPr lang="en-US" sz="1200" b="0" i="0" dirty="0">
                <a:solidFill>
                  <a:srgbClr val="222222"/>
                </a:solidFill>
                <a:effectLst/>
                <a:latin typeface="+mj-lt"/>
              </a:rPr>
              <a:t>. 2012;110(7):977-983.</a:t>
            </a:r>
            <a:endParaRPr lang="en-US" sz="1200" dirty="0">
              <a:latin typeface="+mj-lt"/>
            </a:endParaRPr>
          </a:p>
        </p:txBody>
      </p:sp>
      <p:pic>
        <p:nvPicPr>
          <p:cNvPr id="5" name="Picture 4">
            <a:extLst>
              <a:ext uri="{FF2B5EF4-FFF2-40B4-BE49-F238E27FC236}">
                <a16:creationId xmlns:a16="http://schemas.microsoft.com/office/drawing/2014/main" id="{3694FEBF-6DCF-7E97-A925-3F4EDF94617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506150" y="1560696"/>
            <a:ext cx="5186787" cy="4479251"/>
          </a:xfrm>
          <a:prstGeom prst="rect">
            <a:avLst/>
          </a:prstGeom>
        </p:spPr>
      </p:pic>
      <p:grpSp>
        <p:nvGrpSpPr>
          <p:cNvPr id="6" name="Group 5">
            <a:extLst>
              <a:ext uri="{FF2B5EF4-FFF2-40B4-BE49-F238E27FC236}">
                <a16:creationId xmlns:a16="http://schemas.microsoft.com/office/drawing/2014/main" id="{C69E0556-5780-A5D1-EB4D-683A26B88F1D}"/>
              </a:ext>
            </a:extLst>
          </p:cNvPr>
          <p:cNvGrpSpPr/>
          <p:nvPr/>
        </p:nvGrpSpPr>
        <p:grpSpPr>
          <a:xfrm>
            <a:off x="9196776" y="3874941"/>
            <a:ext cx="1649639" cy="1584015"/>
            <a:chOff x="6855191" y="1959351"/>
            <a:chExt cx="1492600" cy="1441063"/>
          </a:xfrm>
        </p:grpSpPr>
        <p:pic>
          <p:nvPicPr>
            <p:cNvPr id="7" name="Picture 6">
              <a:extLst>
                <a:ext uri="{FF2B5EF4-FFF2-40B4-BE49-F238E27FC236}">
                  <a16:creationId xmlns:a16="http://schemas.microsoft.com/office/drawing/2014/main" id="{594EDC8C-0962-7606-818B-155FAA2277EB}"/>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855191" y="1959351"/>
              <a:ext cx="1492600" cy="1441063"/>
            </a:xfrm>
            <a:prstGeom prst="rect">
              <a:avLst/>
            </a:prstGeom>
          </p:spPr>
        </p:pic>
        <p:sp>
          <p:nvSpPr>
            <p:cNvPr id="8" name="TextBox 7">
              <a:extLst>
                <a:ext uri="{FF2B5EF4-FFF2-40B4-BE49-F238E27FC236}">
                  <a16:creationId xmlns:a16="http://schemas.microsoft.com/office/drawing/2014/main" id="{DE53CB11-917C-9ACD-B920-565E07456A20}"/>
                </a:ext>
              </a:extLst>
            </p:cNvPr>
            <p:cNvSpPr txBox="1"/>
            <p:nvPr/>
          </p:nvSpPr>
          <p:spPr>
            <a:xfrm>
              <a:off x="6855191" y="2217880"/>
              <a:ext cx="1492600" cy="924003"/>
            </a:xfrm>
            <a:prstGeom prst="rect">
              <a:avLst/>
            </a:prstGeom>
            <a:noFill/>
          </p:spPr>
          <p:txBody>
            <a:bodyPr wrap="square" rtlCol="0">
              <a:spAutoFit/>
            </a:bodyPr>
            <a:lstStyle/>
            <a:p>
              <a:pPr algn="ctr"/>
              <a:r>
                <a:rPr lang="en-US" sz="4400">
                  <a:solidFill>
                    <a:schemeClr val="accent1"/>
                  </a:solidFill>
                  <a:effectLst>
                    <a:outerShdw blurRad="50800" dist="38100" dir="2700000" algn="tl" rotWithShape="0">
                      <a:prstClr val="black"/>
                    </a:outerShdw>
                  </a:effectLst>
                  <a:latin typeface="+mj-lt"/>
                </a:rPr>
                <a:t>77%</a:t>
              </a:r>
            </a:p>
            <a:p>
              <a:pPr algn="ctr"/>
              <a:r>
                <a:rPr lang="en-US" sz="1600">
                  <a:latin typeface="+mj-lt"/>
                </a:rPr>
                <a:t>Sensitivity</a:t>
              </a:r>
            </a:p>
          </p:txBody>
        </p:sp>
      </p:grpSp>
      <p:grpSp>
        <p:nvGrpSpPr>
          <p:cNvPr id="10" name="Group 9">
            <a:extLst>
              <a:ext uri="{FF2B5EF4-FFF2-40B4-BE49-F238E27FC236}">
                <a16:creationId xmlns:a16="http://schemas.microsoft.com/office/drawing/2014/main" id="{88C5C50A-4725-8CBF-78FF-D7E46A869F63}"/>
              </a:ext>
            </a:extLst>
          </p:cNvPr>
          <p:cNvGrpSpPr/>
          <p:nvPr/>
        </p:nvGrpSpPr>
        <p:grpSpPr>
          <a:xfrm>
            <a:off x="9196776" y="1818316"/>
            <a:ext cx="1649639" cy="1584015"/>
            <a:chOff x="6855191" y="1959351"/>
            <a:chExt cx="1492600" cy="1441063"/>
          </a:xfrm>
        </p:grpSpPr>
        <p:pic>
          <p:nvPicPr>
            <p:cNvPr id="11" name="Picture 10">
              <a:extLst>
                <a:ext uri="{FF2B5EF4-FFF2-40B4-BE49-F238E27FC236}">
                  <a16:creationId xmlns:a16="http://schemas.microsoft.com/office/drawing/2014/main" id="{3C61DC0C-F9AF-13ED-E416-73FAC360B288}"/>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855191" y="1959351"/>
              <a:ext cx="1492600" cy="1441063"/>
            </a:xfrm>
            <a:prstGeom prst="rect">
              <a:avLst/>
            </a:prstGeom>
          </p:spPr>
        </p:pic>
        <p:sp>
          <p:nvSpPr>
            <p:cNvPr id="12" name="TextBox 11">
              <a:extLst>
                <a:ext uri="{FF2B5EF4-FFF2-40B4-BE49-F238E27FC236}">
                  <a16:creationId xmlns:a16="http://schemas.microsoft.com/office/drawing/2014/main" id="{CE98AF65-4E2C-4A68-D863-0F8B53333682}"/>
                </a:ext>
              </a:extLst>
            </p:cNvPr>
            <p:cNvSpPr txBox="1"/>
            <p:nvPr/>
          </p:nvSpPr>
          <p:spPr>
            <a:xfrm>
              <a:off x="6855191" y="2217880"/>
              <a:ext cx="1492600" cy="924003"/>
            </a:xfrm>
            <a:prstGeom prst="rect">
              <a:avLst/>
            </a:prstGeom>
            <a:noFill/>
          </p:spPr>
          <p:txBody>
            <a:bodyPr wrap="square" rtlCol="0">
              <a:spAutoFit/>
            </a:bodyPr>
            <a:lstStyle/>
            <a:p>
              <a:pPr algn="ctr"/>
              <a:r>
                <a:rPr lang="en-US" sz="4400">
                  <a:solidFill>
                    <a:schemeClr val="accent1"/>
                  </a:solidFill>
                  <a:effectLst>
                    <a:outerShdw blurRad="50800" dist="38100" dir="2700000" algn="tl" rotWithShape="0">
                      <a:prstClr val="black"/>
                    </a:outerShdw>
                  </a:effectLst>
                  <a:latin typeface="+mj-lt"/>
                </a:rPr>
                <a:t>91%</a:t>
              </a:r>
            </a:p>
            <a:p>
              <a:pPr algn="ctr"/>
              <a:r>
                <a:rPr lang="en-US" sz="1600">
                  <a:latin typeface="+mj-lt"/>
                </a:rPr>
                <a:t>Specificity</a:t>
              </a:r>
            </a:p>
          </p:txBody>
        </p:sp>
      </p:grpSp>
      <p:sp>
        <p:nvSpPr>
          <p:cNvPr id="4" name="Rectangle: Rounded Corners 3">
            <a:extLst>
              <a:ext uri="{FF2B5EF4-FFF2-40B4-BE49-F238E27FC236}">
                <a16:creationId xmlns:a16="http://schemas.microsoft.com/office/drawing/2014/main" id="{50F58EA6-4133-F652-C75B-F86657298EF8}"/>
              </a:ext>
            </a:extLst>
          </p:cNvPr>
          <p:cNvSpPr/>
          <p:nvPr/>
        </p:nvSpPr>
        <p:spPr>
          <a:xfrm>
            <a:off x="223284" y="1885522"/>
            <a:ext cx="3509098" cy="3086956"/>
          </a:xfrm>
          <a:prstGeom prst="roundRect">
            <a:avLst>
              <a:gd name="adj" fmla="val 9681"/>
            </a:avLst>
          </a:prstGeom>
          <a:noFill/>
          <a:ln>
            <a:solidFill>
              <a:schemeClr val="tx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73CCE7BF-C5BE-33CC-CAEC-FB5AADDBE821}"/>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1023339" y="2153649"/>
            <a:ext cx="1667774" cy="2534652"/>
          </a:xfrm>
          <a:prstGeom prst="rect">
            <a:avLst/>
          </a:prstGeom>
        </p:spPr>
      </p:pic>
      <p:sp>
        <p:nvSpPr>
          <p:cNvPr id="14" name="TextBox 13">
            <a:extLst>
              <a:ext uri="{FF2B5EF4-FFF2-40B4-BE49-F238E27FC236}">
                <a16:creationId xmlns:a16="http://schemas.microsoft.com/office/drawing/2014/main" id="{90CBA1C2-11C5-2529-3862-C9A48A0AEFE2}"/>
              </a:ext>
            </a:extLst>
          </p:cNvPr>
          <p:cNvSpPr txBox="1"/>
          <p:nvPr/>
        </p:nvSpPr>
        <p:spPr>
          <a:xfrm>
            <a:off x="3056858" y="2719125"/>
            <a:ext cx="592577" cy="338554"/>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r>
              <a:rPr lang="en-US" sz="1600">
                <a:solidFill>
                  <a:schemeClr val="accent1"/>
                </a:solidFill>
                <a:latin typeface="+mj-lt"/>
              </a:rPr>
              <a:t>STE</a:t>
            </a:r>
          </a:p>
        </p:txBody>
      </p:sp>
      <p:sp>
        <p:nvSpPr>
          <p:cNvPr id="15" name="TextBox 14">
            <a:extLst>
              <a:ext uri="{FF2B5EF4-FFF2-40B4-BE49-F238E27FC236}">
                <a16:creationId xmlns:a16="http://schemas.microsoft.com/office/drawing/2014/main" id="{444DC8B3-D0C3-6CA8-D643-EC2A5FB14D97}"/>
              </a:ext>
            </a:extLst>
          </p:cNvPr>
          <p:cNvSpPr txBox="1"/>
          <p:nvPr/>
        </p:nvSpPr>
        <p:spPr>
          <a:xfrm>
            <a:off x="2769760" y="1935287"/>
            <a:ext cx="962621" cy="338554"/>
          </a:xfrm>
          <a:prstGeom prst="rect">
            <a:avLst/>
          </a:prstGeom>
          <a:noFill/>
        </p:spPr>
        <p:txBody>
          <a:bodyPr wrap="square" rtlCol="0">
            <a:spAutoFit/>
          </a:bodyPr>
          <a:lstStyle/>
          <a:p>
            <a:pPr algn="ctr"/>
            <a:r>
              <a:rPr lang="en-US" sz="1600">
                <a:latin typeface="+mj-lt"/>
              </a:rPr>
              <a:t>V1-V3</a:t>
            </a:r>
            <a:endParaRPr lang="en-US">
              <a:latin typeface="+mj-lt"/>
            </a:endParaRPr>
          </a:p>
        </p:txBody>
      </p:sp>
      <p:sp>
        <p:nvSpPr>
          <p:cNvPr id="16" name="TextBox 15">
            <a:extLst>
              <a:ext uri="{FF2B5EF4-FFF2-40B4-BE49-F238E27FC236}">
                <a16:creationId xmlns:a16="http://schemas.microsoft.com/office/drawing/2014/main" id="{8D01B97A-F39B-26AE-375B-0D3AF25AB9B3}"/>
              </a:ext>
            </a:extLst>
          </p:cNvPr>
          <p:cNvSpPr txBox="1"/>
          <p:nvPr/>
        </p:nvSpPr>
        <p:spPr>
          <a:xfrm>
            <a:off x="308788" y="3247977"/>
            <a:ext cx="565358" cy="338554"/>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r>
              <a:rPr lang="en-US" sz="1600">
                <a:solidFill>
                  <a:schemeClr val="accent1"/>
                </a:solidFill>
                <a:latin typeface="+mj-lt"/>
              </a:rPr>
              <a:t>R-S</a:t>
            </a:r>
          </a:p>
        </p:txBody>
      </p:sp>
      <p:cxnSp>
        <p:nvCxnSpPr>
          <p:cNvPr id="17" name="Straight Arrow Connector 16">
            <a:extLst>
              <a:ext uri="{FF2B5EF4-FFF2-40B4-BE49-F238E27FC236}">
                <a16:creationId xmlns:a16="http://schemas.microsoft.com/office/drawing/2014/main" id="{8A79AB28-1E83-9D6B-2DC0-CF23D7B89344}"/>
              </a:ext>
            </a:extLst>
          </p:cNvPr>
          <p:cNvCxnSpPr>
            <a:cxnSpLocks/>
          </p:cNvCxnSpPr>
          <p:nvPr/>
        </p:nvCxnSpPr>
        <p:spPr>
          <a:xfrm>
            <a:off x="883138" y="2153648"/>
            <a:ext cx="0" cy="2534653"/>
          </a:xfrm>
          <a:prstGeom prst="straightConnector1">
            <a:avLst/>
          </a:prstGeom>
          <a:ln w="19050">
            <a:prstDash val="sysDash"/>
            <a:headEnd type="triangl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3A9A4FC7-2CFA-69D2-B533-D67CC2684142}"/>
              </a:ext>
            </a:extLst>
          </p:cNvPr>
          <p:cNvCxnSpPr>
            <a:cxnSpLocks/>
          </p:cNvCxnSpPr>
          <p:nvPr/>
        </p:nvCxnSpPr>
        <p:spPr>
          <a:xfrm>
            <a:off x="2934844" y="2943379"/>
            <a:ext cx="6352" cy="365760"/>
          </a:xfrm>
          <a:prstGeom prst="straightConnector1">
            <a:avLst/>
          </a:prstGeom>
          <a:ln w="19050">
            <a:prstDash val="sysDash"/>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1929BC8F-9EA5-44A2-EFF7-B550C28DB1C9}"/>
              </a:ext>
            </a:extLst>
          </p:cNvPr>
          <p:cNvCxnSpPr>
            <a:cxnSpLocks/>
          </p:cNvCxnSpPr>
          <p:nvPr/>
        </p:nvCxnSpPr>
        <p:spPr>
          <a:xfrm flipH="1">
            <a:off x="763117" y="2153648"/>
            <a:ext cx="1296490" cy="0"/>
          </a:xfrm>
          <a:prstGeom prst="line">
            <a:avLst/>
          </a:prstGeom>
          <a:ln w="12700">
            <a:prstDash val="sysDash"/>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39B0FCCE-3DF9-9068-3B60-9EC0AD125320}"/>
              </a:ext>
            </a:extLst>
          </p:cNvPr>
          <p:cNvCxnSpPr>
            <a:cxnSpLocks/>
          </p:cNvCxnSpPr>
          <p:nvPr/>
        </p:nvCxnSpPr>
        <p:spPr>
          <a:xfrm flipH="1">
            <a:off x="763117" y="4694241"/>
            <a:ext cx="1182729" cy="0"/>
          </a:xfrm>
          <a:prstGeom prst="line">
            <a:avLst/>
          </a:prstGeom>
          <a:ln w="12700">
            <a:prstDash val="sysDash"/>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44352356-4FA9-DECD-5644-7A256B26D72B}"/>
              </a:ext>
            </a:extLst>
          </p:cNvPr>
          <p:cNvCxnSpPr>
            <a:cxnSpLocks/>
          </p:cNvCxnSpPr>
          <p:nvPr/>
        </p:nvCxnSpPr>
        <p:spPr>
          <a:xfrm>
            <a:off x="1819334" y="2773256"/>
            <a:ext cx="1264364" cy="0"/>
          </a:xfrm>
          <a:prstGeom prst="line">
            <a:avLst/>
          </a:prstGeom>
          <a:ln w="12700">
            <a:prstDash val="sysDash"/>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5FC66A70-8DE4-8B1E-EE2D-9CD7D285575C}"/>
              </a:ext>
            </a:extLst>
          </p:cNvPr>
          <p:cNvCxnSpPr>
            <a:cxnSpLocks/>
          </p:cNvCxnSpPr>
          <p:nvPr/>
        </p:nvCxnSpPr>
        <p:spPr>
          <a:xfrm>
            <a:off x="1782946" y="2943379"/>
            <a:ext cx="1280169" cy="0"/>
          </a:xfrm>
          <a:prstGeom prst="line">
            <a:avLst/>
          </a:prstGeom>
          <a:ln w="12700">
            <a:prstDash val="sysDash"/>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24780772-40C4-17AA-7AE9-55E236837638}"/>
              </a:ext>
            </a:extLst>
          </p:cNvPr>
          <p:cNvCxnSpPr>
            <a:cxnSpLocks/>
          </p:cNvCxnSpPr>
          <p:nvPr/>
        </p:nvCxnSpPr>
        <p:spPr>
          <a:xfrm flipV="1">
            <a:off x="2934844" y="2407496"/>
            <a:ext cx="0" cy="365760"/>
          </a:xfrm>
          <a:prstGeom prst="straightConnector1">
            <a:avLst/>
          </a:prstGeom>
          <a:ln w="19050">
            <a:prstDash val="sysDash"/>
            <a:headEnd type="triangle" w="lg" len="lg"/>
            <a:tailEnd type="none" w="lg" len="lg"/>
          </a:ln>
        </p:spPr>
        <p:style>
          <a:lnRef idx="1">
            <a:schemeClr val="accent1"/>
          </a:lnRef>
          <a:fillRef idx="0">
            <a:schemeClr val="accent1"/>
          </a:fillRef>
          <a:effectRef idx="0">
            <a:schemeClr val="accent1"/>
          </a:effectRef>
          <a:fontRef idx="minor">
            <a:schemeClr val="tx1"/>
          </a:fontRef>
        </p:style>
      </p:cxnSp>
      <p:pic>
        <p:nvPicPr>
          <p:cNvPr id="46" name="Picture 45" descr="A black and white drawing of a rectangular shape&#10;&#10;AI-generated content may be incorrect.">
            <a:extLst>
              <a:ext uri="{FF2B5EF4-FFF2-40B4-BE49-F238E27FC236}">
                <a16:creationId xmlns:a16="http://schemas.microsoft.com/office/drawing/2014/main" id="{13FD0465-1511-79EF-BE1C-85423035A82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123325" y="3551628"/>
            <a:ext cx="1344384" cy="846464"/>
          </a:xfrm>
          <a:prstGeom prst="rect">
            <a:avLst/>
          </a:prstGeom>
        </p:spPr>
      </p:pic>
      <p:sp>
        <p:nvSpPr>
          <p:cNvPr id="47" name="TextBox 46">
            <a:extLst>
              <a:ext uri="{FF2B5EF4-FFF2-40B4-BE49-F238E27FC236}">
                <a16:creationId xmlns:a16="http://schemas.microsoft.com/office/drawing/2014/main" id="{88A5107B-BEC7-C925-7168-59B85DFAA01E}"/>
              </a:ext>
            </a:extLst>
          </p:cNvPr>
          <p:cNvSpPr txBox="1"/>
          <p:nvPr/>
        </p:nvSpPr>
        <p:spPr>
          <a:xfrm>
            <a:off x="2123325" y="3641548"/>
            <a:ext cx="1304178" cy="707886"/>
          </a:xfrm>
          <a:prstGeom prst="rect">
            <a:avLst/>
          </a:prstGeom>
          <a:noFill/>
        </p:spPr>
        <p:txBody>
          <a:bodyPr wrap="square" rtlCol="0">
            <a:spAutoFit/>
          </a:bodyPr>
          <a:lstStyle/>
          <a:p>
            <a:pPr algn="ctr"/>
            <a:r>
              <a:rPr lang="en-US" sz="2000">
                <a:solidFill>
                  <a:schemeClr val="accent1"/>
                </a:solidFill>
                <a:latin typeface="+mj-lt"/>
              </a:rPr>
              <a:t>STE/R-S </a:t>
            </a:r>
          </a:p>
          <a:p>
            <a:pPr algn="ctr"/>
            <a:r>
              <a:rPr lang="en-US" sz="2000">
                <a:solidFill>
                  <a:schemeClr val="accent1"/>
                </a:solidFill>
                <a:latin typeface="+mj-lt"/>
              </a:rPr>
              <a:t>&gt; 0.25?</a:t>
            </a:r>
          </a:p>
        </p:txBody>
      </p:sp>
    </p:spTree>
    <p:extLst>
      <p:ext uri="{BB962C8B-B14F-4D97-AF65-F5344CB8AC3E}">
        <p14:creationId xmlns:p14="http://schemas.microsoft.com/office/powerpoint/2010/main" val="1232275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par>
                                <p:cTn id="20" presetID="10" presetClass="entr" presetSubtype="0" fill="hold"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par>
                                <p:cTn id="23" presetID="10" presetClass="entr" presetSubtype="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500"/>
                                        <p:tgtEl>
                                          <p:spTgt spid="18"/>
                                        </p:tgtEl>
                                      </p:cBhvr>
                                    </p:animEffect>
                                  </p:childTnLst>
                                </p:cTn>
                              </p:par>
                              <p:par>
                                <p:cTn id="26" presetID="10" presetClass="entr" presetSubtype="0" fill="hold"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500"/>
                                        <p:tgtEl>
                                          <p:spTgt spid="19"/>
                                        </p:tgtEl>
                                      </p:cBhvr>
                                    </p:animEffect>
                                  </p:childTnLst>
                                </p:cTn>
                              </p:par>
                              <p:par>
                                <p:cTn id="29" presetID="10" presetClass="entr" presetSubtype="0" fill="hold"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par>
                                <p:cTn id="32" presetID="10" presetClass="entr" presetSubtype="0" fill="hold" nodeType="with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fade">
                                      <p:cBhvr>
                                        <p:cTn id="34" dur="500"/>
                                        <p:tgtEl>
                                          <p:spTgt spid="21"/>
                                        </p:tgtEl>
                                      </p:cBhvr>
                                    </p:animEffect>
                                  </p:childTnLst>
                                </p:cTn>
                              </p:par>
                              <p:par>
                                <p:cTn id="35" presetID="10" presetClass="entr" presetSubtype="0" fill="hold" nodeType="withEffect">
                                  <p:stCondLst>
                                    <p:cond delay="0"/>
                                  </p:stCondLst>
                                  <p:childTnLst>
                                    <p:set>
                                      <p:cBhvr>
                                        <p:cTn id="36" dur="1" fill="hold">
                                          <p:stCondLst>
                                            <p:cond delay="0"/>
                                          </p:stCondLst>
                                        </p:cTn>
                                        <p:tgtEl>
                                          <p:spTgt spid="40"/>
                                        </p:tgtEl>
                                        <p:attrNameLst>
                                          <p:attrName>style.visibility</p:attrName>
                                        </p:attrNameLst>
                                      </p:cBhvr>
                                      <p:to>
                                        <p:strVal val="visible"/>
                                      </p:to>
                                    </p:set>
                                    <p:animEffect transition="in" filter="fade">
                                      <p:cBhvr>
                                        <p:cTn id="37" dur="500"/>
                                        <p:tgtEl>
                                          <p:spTgt spid="40"/>
                                        </p:tgtEl>
                                      </p:cBhvr>
                                    </p:animEffect>
                                  </p:childTnLst>
                                </p:cTn>
                              </p:par>
                              <p:par>
                                <p:cTn id="38" presetID="10" presetClass="entr" presetSubtype="0" fill="hold" nodeType="with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fade">
                                      <p:cBhvr>
                                        <p:cTn id="40" dur="500"/>
                                        <p:tgtEl>
                                          <p:spTgt spid="22"/>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47"/>
                                        </p:tgtEl>
                                        <p:attrNameLst>
                                          <p:attrName>style.visibility</p:attrName>
                                        </p:attrNameLst>
                                      </p:cBhvr>
                                      <p:to>
                                        <p:strVal val="visible"/>
                                      </p:to>
                                    </p:set>
                                    <p:animEffect transition="in" filter="fade">
                                      <p:cBhvr>
                                        <p:cTn id="43" dur="500"/>
                                        <p:tgtEl>
                                          <p:spTgt spid="47"/>
                                        </p:tgtEl>
                                      </p:cBhvr>
                                    </p:animEffect>
                                  </p:childTnLst>
                                </p:cTn>
                              </p:par>
                              <p:par>
                                <p:cTn id="44" presetID="10" presetClass="entr" presetSubtype="0" fill="hold" nodeType="withEffect">
                                  <p:stCondLst>
                                    <p:cond delay="0"/>
                                  </p:stCondLst>
                                  <p:childTnLst>
                                    <p:set>
                                      <p:cBhvr>
                                        <p:cTn id="45" dur="1" fill="hold">
                                          <p:stCondLst>
                                            <p:cond delay="0"/>
                                          </p:stCondLst>
                                        </p:cTn>
                                        <p:tgtEl>
                                          <p:spTgt spid="46"/>
                                        </p:tgtEl>
                                        <p:attrNameLst>
                                          <p:attrName>style.visibility</p:attrName>
                                        </p:attrNameLst>
                                      </p:cBhvr>
                                      <p:to>
                                        <p:strVal val="visible"/>
                                      </p:to>
                                    </p:set>
                                    <p:animEffect transition="in" filter="fade">
                                      <p:cBhvr>
                                        <p:cTn id="46" dur="500"/>
                                        <p:tgtEl>
                                          <p:spTgt spid="46"/>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fade">
                                      <p:cBhvr>
                                        <p:cTn id="51" dur="500"/>
                                        <p:tgtEl>
                                          <p:spTgt spid="6"/>
                                        </p:tgtEl>
                                      </p:cBhvr>
                                    </p:animEffect>
                                  </p:childTnLst>
                                </p:cTn>
                              </p:par>
                              <p:par>
                                <p:cTn id="52" presetID="10" presetClass="entr" presetSubtype="0" fill="hold" nodeType="withEffect">
                                  <p:stCondLst>
                                    <p:cond delay="0"/>
                                  </p:stCondLst>
                                  <p:childTnLst>
                                    <p:set>
                                      <p:cBhvr>
                                        <p:cTn id="53" dur="1" fill="hold">
                                          <p:stCondLst>
                                            <p:cond delay="0"/>
                                          </p:stCondLst>
                                        </p:cTn>
                                        <p:tgtEl>
                                          <p:spTgt spid="10"/>
                                        </p:tgtEl>
                                        <p:attrNameLst>
                                          <p:attrName>style.visibility</p:attrName>
                                        </p:attrNameLst>
                                      </p:cBhvr>
                                      <p:to>
                                        <p:strVal val="visible"/>
                                      </p:to>
                                    </p:set>
                                    <p:animEffect transition="in" filter="fade">
                                      <p:cBhvr>
                                        <p:cTn id="5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4" grpId="0"/>
      <p:bldP spid="15" grpId="0"/>
      <p:bldP spid="16" grpId="0"/>
      <p:bldP spid="4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64BD2B-129B-BCA6-727B-7339BBAD02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40BB7D-2727-ECAA-91A2-4BDBFEB91A4E}"/>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64-year-old female presents with </a:t>
            </a:r>
            <a:r>
              <a:rPr lang="en-US" dirty="0">
                <a:latin typeface="+mn-lt"/>
              </a:rPr>
              <a:t>vomiting</a:t>
            </a:r>
          </a:p>
        </p:txBody>
      </p:sp>
      <p:sp>
        <p:nvSpPr>
          <p:cNvPr id="3" name="TextBox 2">
            <a:extLst>
              <a:ext uri="{FF2B5EF4-FFF2-40B4-BE49-F238E27FC236}">
                <a16:creationId xmlns:a16="http://schemas.microsoft.com/office/drawing/2014/main" id="{586B56B6-8CF4-7D1E-A5E6-3BBBD7878B0F}"/>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168</a:t>
            </a:r>
          </a:p>
        </p:txBody>
      </p:sp>
      <p:cxnSp>
        <p:nvCxnSpPr>
          <p:cNvPr id="5" name="Straight Connector 4">
            <a:extLst>
              <a:ext uri="{FF2B5EF4-FFF2-40B4-BE49-F238E27FC236}">
                <a16:creationId xmlns:a16="http://schemas.microsoft.com/office/drawing/2014/main" id="{C832BC45-34FF-3F90-057D-851A904CB47E}"/>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4079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8067BD-5120-E881-F032-8D55BBD2A36E}"/>
            </a:ext>
          </a:extLst>
        </p:cNvPr>
        <p:cNvGrpSpPr/>
        <p:nvPr/>
      </p:nvGrpSpPr>
      <p:grpSpPr>
        <a:xfrm>
          <a:off x="0" y="0"/>
          <a:ext cx="0" cy="0"/>
          <a:chOff x="0" y="0"/>
          <a:chExt cx="0" cy="0"/>
        </a:xfrm>
      </p:grpSpPr>
      <p:pic>
        <p:nvPicPr>
          <p:cNvPr id="2" name="Picture 1" descr="168-NaCh-watermarked.jpg"/>
          <p:cNvPicPr>
            <a:picLocks noChangeAspect="1"/>
          </p:cNvPicPr>
          <p:nvPr/>
        </p:nvPicPr>
        <p:blipFill>
          <a:blip r:embed="rId3"/>
          <a:stretch>
            <a:fillRect/>
          </a:stretch>
        </p:blipFill>
        <p:spPr>
          <a:xfrm>
            <a:off x="-6124" y="246580"/>
            <a:ext cx="12194383" cy="6359703"/>
          </a:xfrm>
          <a:prstGeom prst="rect">
            <a:avLst/>
          </a:prstGeom>
        </p:spPr>
      </p:pic>
    </p:spTree>
    <p:extLst>
      <p:ext uri="{BB962C8B-B14F-4D97-AF65-F5344CB8AC3E}">
        <p14:creationId xmlns:p14="http://schemas.microsoft.com/office/powerpoint/2010/main" val="3550727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04F35B-27B6-2D1E-ADAC-E76C58D146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4DDCBD-672E-0A80-9E04-CC9825395326}"/>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54-year-old male presents with </a:t>
            </a:r>
            <a:r>
              <a:rPr lang="en-US" dirty="0">
                <a:latin typeface="+mn-lt"/>
              </a:rPr>
              <a:t>chest pain</a:t>
            </a:r>
          </a:p>
        </p:txBody>
      </p:sp>
      <p:sp>
        <p:nvSpPr>
          <p:cNvPr id="3" name="TextBox 2">
            <a:extLst>
              <a:ext uri="{FF2B5EF4-FFF2-40B4-BE49-F238E27FC236}">
                <a16:creationId xmlns:a16="http://schemas.microsoft.com/office/drawing/2014/main" id="{9986CE66-B27A-DB81-0C28-4798B3CA4A24}"/>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169</a:t>
            </a:r>
          </a:p>
        </p:txBody>
      </p:sp>
      <p:cxnSp>
        <p:nvCxnSpPr>
          <p:cNvPr id="5" name="Straight Connector 4">
            <a:extLst>
              <a:ext uri="{FF2B5EF4-FFF2-40B4-BE49-F238E27FC236}">
                <a16:creationId xmlns:a16="http://schemas.microsoft.com/office/drawing/2014/main" id="{68239268-9169-D5AD-4FCD-9CDBCB925F6E}"/>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5487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DAB3CB-8A23-FD3B-489B-7CD0F36B5960}"/>
            </a:ext>
          </a:extLst>
        </p:cNvPr>
        <p:cNvGrpSpPr/>
        <p:nvPr/>
      </p:nvGrpSpPr>
      <p:grpSpPr>
        <a:xfrm>
          <a:off x="0" y="0"/>
          <a:ext cx="0" cy="0"/>
          <a:chOff x="0" y="0"/>
          <a:chExt cx="0" cy="0"/>
        </a:xfrm>
      </p:grpSpPr>
      <p:pic>
        <p:nvPicPr>
          <p:cNvPr id="2" name="Picture 1" descr="169-PRWP-watermarked.jpg"/>
          <p:cNvPicPr>
            <a:picLocks noChangeAspect="1"/>
          </p:cNvPicPr>
          <p:nvPr/>
        </p:nvPicPr>
        <p:blipFill>
          <a:blip r:embed="rId3"/>
          <a:stretch>
            <a:fillRect/>
          </a:stretch>
        </p:blipFill>
        <p:spPr>
          <a:xfrm>
            <a:off x="-6124" y="246580"/>
            <a:ext cx="12194383" cy="6359703"/>
          </a:xfrm>
          <a:prstGeom prst="rect">
            <a:avLst/>
          </a:prstGeom>
        </p:spPr>
      </p:pic>
    </p:spTree>
    <p:extLst>
      <p:ext uri="{BB962C8B-B14F-4D97-AF65-F5344CB8AC3E}">
        <p14:creationId xmlns:p14="http://schemas.microsoft.com/office/powerpoint/2010/main" val="1200988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_Office Theme">
  <a:themeElements>
    <a:clrScheme name="ECG Stampede">
      <a:dk1>
        <a:sysClr val="windowText" lastClr="000000"/>
      </a:dk1>
      <a:lt1>
        <a:sysClr val="window" lastClr="FFFFFF"/>
      </a:lt1>
      <a:dk2>
        <a:srgbClr val="7F7F7F"/>
      </a:dk2>
      <a:lt2>
        <a:srgbClr val="F2DCB3"/>
      </a:lt2>
      <a:accent1>
        <a:srgbClr val="B3E0F2"/>
      </a:accent1>
      <a:accent2>
        <a:srgbClr val="D8F2BD"/>
      </a:accent2>
      <a:accent3>
        <a:srgbClr val="F2BDBD"/>
      </a:accent3>
      <a:accent4>
        <a:srgbClr val="B3E0F2"/>
      </a:accent4>
      <a:accent5>
        <a:srgbClr val="D8F2BD"/>
      </a:accent5>
      <a:accent6>
        <a:srgbClr val="F2BDBD"/>
      </a:accent6>
      <a:hlink>
        <a:srgbClr val="F2DCB3"/>
      </a:hlink>
      <a:folHlink>
        <a:srgbClr val="F2BDBD"/>
      </a:folHlink>
    </a:clrScheme>
    <a:fontScheme name="ECG Stampede">
      <a:majorFont>
        <a:latin typeface="Nunito Sans"/>
        <a:ea typeface=""/>
        <a:cs typeface=""/>
      </a:majorFont>
      <a:minorFont>
        <a:latin typeface="Ink Fre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ECG Stampede">
  <a:themeElements>
    <a:clrScheme name="ECG Stampede">
      <a:dk1>
        <a:sysClr val="windowText" lastClr="000000"/>
      </a:dk1>
      <a:lt1>
        <a:sysClr val="window" lastClr="FFFFFF"/>
      </a:lt1>
      <a:dk2>
        <a:srgbClr val="7F7F7F"/>
      </a:dk2>
      <a:lt2>
        <a:srgbClr val="F2DCB3"/>
      </a:lt2>
      <a:accent1>
        <a:srgbClr val="B3E0F2"/>
      </a:accent1>
      <a:accent2>
        <a:srgbClr val="D8F2BD"/>
      </a:accent2>
      <a:accent3>
        <a:srgbClr val="F2BDBD"/>
      </a:accent3>
      <a:accent4>
        <a:srgbClr val="B3E0F2"/>
      </a:accent4>
      <a:accent5>
        <a:srgbClr val="D8F2BD"/>
      </a:accent5>
      <a:accent6>
        <a:srgbClr val="F2BDBD"/>
      </a:accent6>
      <a:hlink>
        <a:srgbClr val="F2DCB3"/>
      </a:hlink>
      <a:folHlink>
        <a:srgbClr val="F2BDBD"/>
      </a:folHlink>
    </a:clrScheme>
    <a:fontScheme name="ECG Stampede">
      <a:majorFont>
        <a:latin typeface="Nunito Sans"/>
        <a:ea typeface=""/>
        <a:cs typeface=""/>
      </a:majorFont>
      <a:minorFont>
        <a:latin typeface="Ink Fre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CG Stampede" id="{910F009D-651A-4DE1-8D05-191BEAF5189E}" vid="{6CBE172B-6667-422A-9DAB-43A0E64FECD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A951D99F3FCAE4DADAAB15B482BF1AF" ma:contentTypeVersion="16" ma:contentTypeDescription="Create a new document." ma:contentTypeScope="" ma:versionID="41cf97e3ed2a829c2148a153d4f73d9f">
  <xsd:schema xmlns:xsd="http://www.w3.org/2001/XMLSchema" xmlns:xs="http://www.w3.org/2001/XMLSchema" xmlns:p="http://schemas.microsoft.com/office/2006/metadata/properties" xmlns:ns2="6a45c15d-b02b-4e02-9705-336a2e721168" xmlns:ns3="e945d878-a160-4bc3-9b68-e662fa61dd21" targetNamespace="http://schemas.microsoft.com/office/2006/metadata/properties" ma:root="true" ma:fieldsID="f93d29022ee15504ad2587596dd8d87f" ns2:_="" ns3:_="">
    <xsd:import namespace="6a45c15d-b02b-4e02-9705-336a2e721168"/>
    <xsd:import namespace="e945d878-a160-4bc3-9b68-e662fa61dd21"/>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2:MediaLengthInSeconds" minOccurs="0"/>
                <xsd:element ref="ns3:SharedWithUsers" minOccurs="0"/>
                <xsd:element ref="ns3:SharedWithDetails" minOccurs="0"/>
                <xsd:element ref="ns2:MediaServiceLoca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a45c15d-b02b-4e02-9705-336a2e72116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dd802298-ac7f-4dc9-a73d-133dd7ac0fd3" ma:termSetId="09814cd3-568e-fe90-9814-8d621ff8fb84" ma:anchorId="fba54fb3-c3e1-fe81-a776-ca4b69148c4d" ma:open="true" ma:isKeyword="false">
      <xsd:complexType>
        <xsd:sequence>
          <xsd:element ref="pc:Terms" minOccurs="0" maxOccurs="1"/>
        </xsd:sequence>
      </xsd:complex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945d878-a160-4bc3-9b68-e662fa61dd21"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1ace2da9-601c-4ff3-801a-76c04b9df11d}" ma:internalName="TaxCatchAll" ma:showField="CatchAllData" ma:web="e945d878-a160-4bc3-9b68-e662fa61dd21">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e945d878-a160-4bc3-9b68-e662fa61dd21">
      <UserInfo>
        <DisplayName>Fisher, Zoe Renee</DisplayName>
        <AccountId>52</AccountId>
        <AccountType/>
      </UserInfo>
      <UserInfo>
        <DisplayName>Reynolds, Catherine E</DisplayName>
        <AccountId>81</AccountId>
        <AccountType/>
      </UserInfo>
      <UserInfo>
        <DisplayName>Elagandhala, Akshay K</DisplayName>
        <AccountId>79</AccountId>
        <AccountType/>
      </UserInfo>
      <UserInfo>
        <DisplayName>OKeefe Rafaeli, Brandon</DisplayName>
        <AccountId>108</AccountId>
        <AccountType/>
      </UserInfo>
      <UserInfo>
        <DisplayName>Lowery, Curtis L</DisplayName>
        <AccountId>32</AccountId>
        <AccountType/>
      </UserInfo>
      <UserInfo>
        <DisplayName>Barry, Connor J</DisplayName>
        <AccountId>98</AccountId>
        <AccountType/>
      </UserInfo>
    </SharedWithUsers>
    <lcf76f155ced4ddcb4097134ff3c332f xmlns="6a45c15d-b02b-4e02-9705-336a2e721168">
      <Terms xmlns="http://schemas.microsoft.com/office/infopath/2007/PartnerControls"/>
    </lcf76f155ced4ddcb4097134ff3c332f>
    <TaxCatchAll xmlns="e945d878-a160-4bc3-9b68-e662fa61dd21" xsi:nil="true"/>
  </documentManagement>
</p:properties>
</file>

<file path=customXml/itemProps1.xml><?xml version="1.0" encoding="utf-8"?>
<ds:datastoreItem xmlns:ds="http://schemas.openxmlformats.org/officeDocument/2006/customXml" ds:itemID="{F0CD1BF3-EEAB-4798-8AFE-A01D7CCE5B9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a45c15d-b02b-4e02-9705-336a2e721168"/>
    <ds:schemaRef ds:uri="e945d878-a160-4bc3-9b68-e662fa61dd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45BF691-0CE1-4268-88F6-5D4BCD60334C}">
  <ds:schemaRefs>
    <ds:schemaRef ds:uri="http://schemas.microsoft.com/sharepoint/v3/contenttype/forms"/>
  </ds:schemaRefs>
</ds:datastoreItem>
</file>

<file path=customXml/itemProps3.xml><?xml version="1.0" encoding="utf-8"?>
<ds:datastoreItem xmlns:ds="http://schemas.openxmlformats.org/officeDocument/2006/customXml" ds:itemID="{21A503DB-2118-487E-BC10-76AF075C65E7}">
  <ds:schemaRefs>
    <ds:schemaRef ds:uri="6a45c15d-b02b-4e02-9705-336a2e721168"/>
    <ds:schemaRef ds:uri="e945d878-a160-4bc3-9b68-e662fa61dd21"/>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38</TotalTime>
  <Words>843</Words>
  <Application>Microsoft Office PowerPoint</Application>
  <PresentationFormat>Widescreen</PresentationFormat>
  <Paragraphs>75</Paragraphs>
  <Slides>17</Slides>
  <Notes>9</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17</vt:i4>
      </vt:variant>
    </vt:vector>
  </HeadingPairs>
  <TitlesOfParts>
    <vt:vector size="24" baseType="lpstr">
      <vt:lpstr>Ink Free</vt:lpstr>
      <vt:lpstr>Arial</vt:lpstr>
      <vt:lpstr>Nunito Sans</vt:lpstr>
      <vt:lpstr>Calibri</vt:lpstr>
      <vt:lpstr>Nunito Sans ExtraLight</vt:lpstr>
      <vt:lpstr>1_Office Theme</vt:lpstr>
      <vt:lpstr>ECG Stampede</vt:lpstr>
      <vt:lpstr>Conference 31</vt:lpstr>
      <vt:lpstr>65-year-old female presents with chest pain, dyspnea</vt:lpstr>
      <vt:lpstr>PowerPoint Presentation</vt:lpstr>
      <vt:lpstr>62-year-old male presents with dyspnea</vt:lpstr>
      <vt:lpstr>PowerPoint Presentation</vt:lpstr>
      <vt:lpstr>False Positive Activation</vt:lpstr>
      <vt:lpstr>Armstrong Algorithm for STE in LVH</vt:lpstr>
      <vt:lpstr>87-year-old female presents with melena</vt:lpstr>
      <vt:lpstr>PowerPoint Presentation</vt:lpstr>
      <vt:lpstr>31-year-old male presents with dyspnea</vt:lpstr>
      <vt:lpstr>PowerPoint Presentation</vt:lpstr>
      <vt:lpstr>False Positive Activation</vt:lpstr>
      <vt:lpstr>Armstrong Algorithm for STE in LVH</vt:lpstr>
      <vt:lpstr>64-year-old female presents with vomiting</vt:lpstr>
      <vt:lpstr>PowerPoint Presentation</vt:lpstr>
      <vt:lpstr>54-year-old male presents with chest pain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ECG Conference</dc:title>
  <dc:creator>Ben Cooper</dc:creator>
  <cp:lastModifiedBy>Cooper, Benjamin</cp:lastModifiedBy>
  <cp:revision>4</cp:revision>
  <dcterms:created xsi:type="dcterms:W3CDTF">2017-12-05T04:01:38Z</dcterms:created>
  <dcterms:modified xsi:type="dcterms:W3CDTF">2026-06-22T03:53:04Z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0x0101000A951D99F3FCAE4DADAAB15B482BF1AF</vt:lpwstr>
  </property>
  <property fmtid="{D5CDD505-2E9C-101B-9397-08002B2CF9AE}" pid="3" name="MediaServiceImageTags">
    <vt:lpwstr/>
  </property>
</Properties>
</file>