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5"/>
  </p:notesMasterIdLst>
  <p:sldIdLst>
    <p:sldId id="256" r:id="rId6"/>
    <p:sldId id="344" r:id="rId7"/>
    <p:sldId id="257" r:id="rId8"/>
    <p:sldId id="2387" r:id="rId9"/>
    <p:sldId id="2378" r:id="rId10"/>
    <p:sldId id="2388" r:id="rId11"/>
    <p:sldId id="2380" r:id="rId12"/>
    <p:sldId id="2389" r:id="rId13"/>
    <p:sldId id="2382" r:id="rId14"/>
  </p:sldIdLst>
  <p:sldSz cx="12192000" cy="6858000"/>
  <p:notesSz cx="6858000" cy="9144000"/>
  <p:embeddedFontLst>
    <p:embeddedFont>
      <p:font typeface="Ink Free" panose="03080402000500000000" pitchFamily="66" charset="0"/>
      <p:regular r:id="rId16"/>
    </p:embeddedFont>
    <p:embeddedFont>
      <p:font typeface="Nunito Sans" pitchFamily="2" charset="0"/>
      <p:regular r:id="rId17"/>
      <p:bold r:id="rId18"/>
      <p:italic r:id="rId19"/>
      <p:boldItalic r:id="rId20"/>
    </p:embeddedFont>
    <p:embeddedFont>
      <p:font typeface="Nunito Sans ExtraLight" pitchFamily="2" charset="0"/>
      <p:regular r:id="rId21"/>
      <p: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client id="{A4A6CEA0-EC87-43A4-B618-97D7BBB934C4}" v="2" dt="2026-06-22T03:55:44.2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82" autoAdjust="0"/>
  </p:normalViewPr>
  <p:slideViewPr>
    <p:cSldViewPr snapToGrid="0">
      <p:cViewPr varScale="1">
        <p:scale>
          <a:sx n="87" d="100"/>
          <a:sy n="87"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3.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2.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7.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55:52.265" v="73" actId="14100"/>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modSp add mod">
        <pc:chgData name="Cooper, Benjamin" userId="4e6d6a2f-2bf5-4843-afef-c899fee87a24" providerId="ADAL" clId="{26925317-AAFA-4459-AA7A-3EDE50AEFE08}" dt="2026-06-22T03:55:52.265" v="73" actId="14100"/>
        <pc:sldMkLst>
          <pc:docMk/>
          <pc:sldMk cId="1304331997" sldId="2382"/>
        </pc:sldMkLst>
        <pc:picChg chg="mod">
          <ac:chgData name="Cooper, Benjamin" userId="4e6d6a2f-2bf5-4843-afef-c899fee87a24" providerId="ADAL" clId="{26925317-AAFA-4459-AA7A-3EDE50AEFE08}" dt="2026-06-22T03:55:52.265" v="73" actId="14100"/>
          <ac:picMkLst>
            <pc:docMk/>
            <pc:sldMk cId="1304331997" sldId="2382"/>
            <ac:picMk id="2" creationId="{00000000-0000-0000-0000-000000000000}"/>
          </ac:picMkLst>
        </pc:picChg>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modSp add">
        <pc:chgData name="Cooper, Benjamin" userId="4e6d6a2f-2bf5-4843-afef-c899fee87a24" providerId="ADAL" clId="{26925317-AAFA-4459-AA7A-3EDE50AEFE08}" dt="2026-06-22T03:54:45.560" v="70" actId="6549"/>
        <pc:sldMkLst>
          <pc:docMk/>
          <pc:sldMk cId="1350577077" sldId="2387"/>
        </pc:sldMkLst>
        <pc:spChg chg="mod">
          <ac:chgData name="Cooper, Benjamin" userId="4e6d6a2f-2bf5-4843-afef-c899fee87a24" providerId="ADAL" clId="{26925317-AAFA-4459-AA7A-3EDE50AEFE08}" dt="2026-06-22T03:54:45.560" v="70" actId="6549"/>
          <ac:spMkLst>
            <pc:docMk/>
            <pc:sldMk cId="1350577077" sldId="2387"/>
            <ac:spMk id="2" creationId="{B010E571-1C7D-32F4-9502-E82834A1ADE0}"/>
          </ac:spMkLst>
        </pc:spChg>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Hyperkalemia.</a:t>
            </a:r>
          </a:p>
          <a:p>
            <a:endParaRPr/>
          </a:p>
          <a:p>
            <a:r>
              <a:t>Hyperkalemia, Left Ventricular Hypertrophy. There are signs of left ventricular hypertrophy including large QRS complexes and associated repolarization abnormalities (i.e., asymmetric T wave inversions primarily in the lateral leads). Additionally, peaked T waves indicate hyperkalemia.</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Dextrocardia.</a:t>
            </a:r>
          </a:p>
          <a:p>
            <a:endParaRPr/>
          </a:p>
          <a:p>
            <a:r>
              <a:t>Dextrocardia, Sinus Tachycardia. Typically, the QRS complexes increase in amplitude across the precordium, however they decrease across the precordium in this ECG due to increased distance from the site of the cardiac impulse in this patient with dextrocardia. To obtain a more familiar appearing ECG in patients with dextrocardia, all leads (limb and precordial) should simply be reversed. The convex ST segments (especially in the inferior leads) and significantly elevated troponin prompted emergent catheterization, which revealed clean coronaries. This patient was ultimately diagnosed with myopericarditis.</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Hypercalcemia.</a:t>
            </a:r>
          </a:p>
          <a:p>
            <a:endParaRPr/>
          </a:p>
          <a:p>
            <a:r>
              <a:t>Hypercalcemia, Right Bundle Branch Block. The QT interval is short with essentially zero ST segment, and there is a right bundle branch block. Shortening of the QT interval can result in a “high-takeoff” of the ST-segment, mimicking myocardial ischemia or infarction. The identification of ECG changes associated with hypercalcemia is critical as these are manifestations of conduction abnormalities with a rare risk of progression to potentially fatal ventricular dysrhythmias such as ventricular fibrillation. The ECG findings commonly associated with hypercalcemia are QT interval shortening and Osborn J waves.</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Inferior ST-elevation Myocardial Infarction.</a:t>
            </a:r>
          </a:p>
          <a:p>
            <a:endParaRPr/>
          </a:p>
          <a:p>
            <a:r>
              <a:t>Inferior ST-elevation Myocardial Infarction. There is ST-segment elevation in the inferior leads (II, III, aVF) with reciprocal changes in the anterolateral leads (I, aVL, V2 through V6). Left heart catheterization revealed an occluded right coronary artery and percutaneous coronary intervention was performed.</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3</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49-year-old female presents with </a:t>
            </a:r>
            <a:r>
              <a:rPr lang="en-US" dirty="0">
                <a:latin typeface="+mn-lt"/>
              </a:rPr>
              <a:t>weakness</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9</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2-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19-year-old male presents with </a:t>
            </a:r>
            <a:r>
              <a:rPr lang="en-US" dirty="0">
                <a:latin typeface="+mn-lt"/>
              </a:rPr>
              <a:t>chest pain</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10</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10-5-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63-year-old male presents with </a:t>
            </a:r>
            <a:r>
              <a:rPr lang="en-US" dirty="0">
                <a:latin typeface="+mn-lt"/>
              </a:rPr>
              <a:t>dizziness</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11</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11-Hypercalcemia-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67-year-old male presents with </a:t>
            </a:r>
            <a:r>
              <a:rPr lang="en-US" dirty="0">
                <a:latin typeface="+mn-lt"/>
              </a:rPr>
              <a:t>chest pain</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12</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p:blipFill>
        <p:spPr>
          <a:xfrm>
            <a:off x="-12011" y="209320"/>
            <a:ext cx="12205450" cy="6433851"/>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5BF691-0CE1-4268-88F6-5D4BCD60334C}">
  <ds:schemaRefs>
    <ds:schemaRef ds:uri="http://schemas.microsoft.com/sharepoint/v3/contenttype/forms"/>
  </ds:schemaRefs>
</ds:datastoreItem>
</file>

<file path=customXml/itemProps3.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39</TotalTime>
  <Words>339</Words>
  <Application>Microsoft Office PowerPoint</Application>
  <PresentationFormat>Widescreen</PresentationFormat>
  <Paragraphs>27</Paragraphs>
  <Slides>9</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vt:i4>
      </vt:variant>
    </vt:vector>
  </HeadingPairs>
  <TitlesOfParts>
    <vt:vector size="16" baseType="lpstr">
      <vt:lpstr>Nunito Sans ExtraLight</vt:lpstr>
      <vt:lpstr>Nunito Sans</vt:lpstr>
      <vt:lpstr>Arial</vt:lpstr>
      <vt:lpstr>Calibri</vt:lpstr>
      <vt:lpstr>Ink Free</vt:lpstr>
      <vt:lpstr>1_Office Theme</vt:lpstr>
      <vt:lpstr>ECG Stampede</vt:lpstr>
      <vt:lpstr>Conference 3</vt:lpstr>
      <vt:lpstr>49-year-old female presents with weakness</vt:lpstr>
      <vt:lpstr>PowerPoint Presentation</vt:lpstr>
      <vt:lpstr>19-year-old male presents with chest pain</vt:lpstr>
      <vt:lpstr>PowerPoint Presentation</vt:lpstr>
      <vt:lpstr>63-year-old male presents with dizziness</vt:lpstr>
      <vt:lpstr>PowerPoint Presentation</vt:lpstr>
      <vt:lpstr>67-year-old male presents with chest pain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2026-06-22T03:55:53Z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