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1"/>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 id="320" r:id="rId19"/>
    <p:sldId id="345" r:id="rId20"/>
  </p:sldIdLst>
  <p:sldSz cx="12192000" cy="6858000"/>
  <p:notesSz cx="6858000" cy="9144000"/>
  <p:embeddedFontLst>
    <p:embeddedFont>
      <p:font typeface="Ink Free" panose="03080402000500000000" pitchFamily="66" charset="0"/>
      <p:regular r:id="rId22"/>
    </p:embeddedFont>
    <p:embeddedFont>
      <p:font typeface="Nunito Sans" pitchFamily="2" charset="0"/>
      <p:regular r:id="rId23"/>
      <p:bold r:id="rId24"/>
      <p:italic r:id="rId25"/>
      <p:boldItalic r:id="rId26"/>
    </p:embeddedFont>
    <p:embeddedFont>
      <p:font typeface="Nunito Sans ExtraLight" pitchFamily="2"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Sheet1!$C$3</c:f>
              <c:strCache>
                <c:ptCount val="1"/>
                <c:pt idx="0">
                  <c:v>Odds Ratio for Predicting STEMI</c:v>
                </c:pt>
              </c:strCache>
            </c:strRef>
          </c:tx>
          <c:spPr>
            <a:solidFill>
              <a:schemeClr val="bg1"/>
            </a:solidFill>
            <a:ln>
              <a:solidFill>
                <a:schemeClr val="bg2"/>
              </a:solidFill>
            </a:ln>
            <a:effectLst/>
          </c:spPr>
          <c:invertIfNegative val="0"/>
          <c:dPt>
            <c:idx val="4"/>
            <c:invertIfNegative val="0"/>
            <c:bubble3D val="0"/>
            <c:spPr>
              <a:noFill/>
              <a:ln>
                <a:solidFill>
                  <a:schemeClr val="bg2"/>
                </a:solidFill>
              </a:ln>
              <a:effectLst/>
            </c:spPr>
            <c:extLst>
              <c:ext xmlns:c16="http://schemas.microsoft.com/office/drawing/2014/chart" uri="{C3380CC4-5D6E-409C-BE32-E72D297353CC}">
                <c16:uniqueId val="{00000002-9295-4339-B9B1-270D8BF4A308}"/>
              </c:ext>
            </c:extLst>
          </c:dPt>
          <c:dPt>
            <c:idx val="5"/>
            <c:invertIfNegative val="0"/>
            <c:bubble3D val="0"/>
            <c:spPr>
              <a:solidFill>
                <a:schemeClr val="tx1"/>
              </a:solidFill>
              <a:ln>
                <a:solidFill>
                  <a:schemeClr val="tx1"/>
                </a:solidFill>
              </a:ln>
              <a:effectLst/>
            </c:spPr>
            <c:extLst>
              <c:ext xmlns:c16="http://schemas.microsoft.com/office/drawing/2014/chart" uri="{C3380CC4-5D6E-409C-BE32-E72D297353CC}">
                <c16:uniqueId val="{00000001-9295-4339-B9B1-270D8BF4A308}"/>
              </c:ext>
            </c:extLst>
          </c:dPt>
          <c:dLbls>
            <c:dLbl>
              <c:idx val="5"/>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295-4339-B9B1-270D8BF4A30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Sheet1!$B$4:$B$9</c:f>
              <c:strCache>
                <c:ptCount val="6"/>
                <c:pt idx="0">
                  <c:v>ST Convex</c:v>
                </c:pt>
                <c:pt idx="1">
                  <c:v>No Spodick</c:v>
                </c:pt>
                <c:pt idx="2">
                  <c:v>RT Checkmark</c:v>
                </c:pt>
                <c:pt idx="3">
                  <c:v>No PR dep</c:v>
                </c:pt>
                <c:pt idx="4">
                  <c:v>III &gt; II</c:v>
                </c:pt>
                <c:pt idx="5">
                  <c:v>ST Dep</c:v>
                </c:pt>
              </c:strCache>
            </c:strRef>
          </c:cat>
          <c:val>
            <c:numRef>
              <c:f>Sheet1!$C$4:$C$9</c:f>
              <c:numCache>
                <c:formatCode>General</c:formatCode>
                <c:ptCount val="6"/>
                <c:pt idx="0">
                  <c:v>6</c:v>
                </c:pt>
                <c:pt idx="1">
                  <c:v>7</c:v>
                </c:pt>
                <c:pt idx="2">
                  <c:v>8</c:v>
                </c:pt>
                <c:pt idx="3">
                  <c:v>12</c:v>
                </c:pt>
                <c:pt idx="4">
                  <c:v>21</c:v>
                </c:pt>
                <c:pt idx="5">
                  <c:v>31</c:v>
                </c:pt>
              </c:numCache>
            </c:numRef>
          </c:val>
          <c:extLst>
            <c:ext xmlns:c16="http://schemas.microsoft.com/office/drawing/2014/chart" uri="{C3380CC4-5D6E-409C-BE32-E72D297353CC}">
              <c16:uniqueId val="{00000000-9295-4339-B9B1-270D8BF4A308}"/>
            </c:ext>
          </c:extLst>
        </c:ser>
        <c:dLbls>
          <c:showLegendKey val="0"/>
          <c:showVal val="0"/>
          <c:showCatName val="0"/>
          <c:showSerName val="0"/>
          <c:showPercent val="0"/>
          <c:showBubbleSize val="0"/>
        </c:dLbls>
        <c:gapWidth val="50"/>
        <c:axId val="1170318735"/>
        <c:axId val="1077846031"/>
      </c:barChart>
      <c:catAx>
        <c:axId val="1170318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bg2"/>
                </a:solidFill>
                <a:latin typeface="+mj-lt"/>
                <a:ea typeface="+mn-ea"/>
                <a:cs typeface="+mn-cs"/>
              </a:defRPr>
            </a:pPr>
            <a:endParaRPr lang="en-US"/>
          </a:p>
        </c:txPr>
        <c:crossAx val="1077846031"/>
        <c:crosses val="autoZero"/>
        <c:auto val="1"/>
        <c:lblAlgn val="ctr"/>
        <c:lblOffset val="100"/>
        <c:noMultiLvlLbl val="0"/>
      </c:catAx>
      <c:valAx>
        <c:axId val="1077846031"/>
        <c:scaling>
          <c:orientation val="minMax"/>
        </c:scaling>
        <c:delete val="1"/>
        <c:axPos val="b"/>
        <c:numFmt formatCode="General" sourceLinked="1"/>
        <c:majorTickMark val="none"/>
        <c:minorTickMark val="none"/>
        <c:tickLblPos val="nextTo"/>
        <c:crossAx val="1170318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Junctional Bradycardia.</a:t>
            </a:r>
          </a:p>
          <a:p>
            <a:endParaRPr/>
          </a:p>
          <a:p>
            <a:r>
              <a:t>Junctional Bradycardia. Junctional bradycardia in a patient with beta blocker toxicity. There is no evidence of atrial activity (i.e., absent P waves). The junction refers to the part of the conduction system involving the atrioventricular node and the proximal His bundle (immediately inferior to the atrioventricular node). It is the only part of the conduction system capable of producing a narrow QRS complex, provided that the bundle branches are intact. Junctional escape rhythms generally produce a rate of 40 to 60 beats per minute, whereas more distal ventricular pacemakers are slower and less reliable.</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Pacemaker Malfunction.</a:t>
            </a:r>
          </a:p>
          <a:p>
            <a:endParaRPr/>
          </a:p>
          <a:p>
            <a:r>
              <a:t>Pacemaker Malfunction. Failure to sense occurs when the pacemaker fails to sense native cardiac activity, leading to asynchronous pacing. It can be caused by a lead insulation break, new intrinsic bundle branch blocks, electrolyte abnormalities, and Class IC antiarrhythmics. Pacing spikes (green vertical bars) can be seen within QRS complexes (Figure 62).</a:t>
            </a:r>
          </a:p>
          <a:p>
            <a:endParaRPr/>
          </a:p>
          <a:p>
            <a:r>
              <a:t>This case was caused by a temporary pacemaker that became mechanically dislodged during transport.</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Left Bundle Branch Block.</a:t>
            </a:r>
          </a:p>
          <a:p>
            <a:endParaRPr/>
          </a:p>
          <a:p>
            <a:r>
              <a:t>Left Bundle Branch Block, First Degree Atrioventricular Block. Classic left bundle branch block pattern with a wide and negatively deflected QRS complex in V1, a positively deflected and notched QRS complex in V6, and left axis deviation. There is also a first-degree atrioventricular block (i.e., prolonged PR interval), which likely represents delayed conduction through a diseased right bundle (i.e., trifascicular disease).</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Brugada Pattern, Type 2, or saddleback-type.</a:t>
            </a:r>
          </a:p>
          <a:p>
            <a:endParaRPr/>
          </a:p>
          <a:p>
            <a:r>
              <a:t>Brugada Pattern, Type 2, or saddleback-type. Brugada syndrome was previously described in case 59. This patient had the type 2 saddleback pattern on the resting ECG with J point elevation of greater than 2 mm that gives rise to a gradually descending ST-segment that remains 1 mm above the baseline followed by a positive T wave that gives a saddleback appearance in ≥1 right precordial lead (Figure 26). During fever, the patient developed the type 1, or coved-type pattern. Fever or drug-induced type 1 Brugada with other high-risk features might be an indication for internal defibrillator placement even in the absence of arrhythmia.</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Ventricular Paced Rhythm.</a:t>
            </a:r>
          </a:p>
          <a:p>
            <a:endParaRPr/>
          </a:p>
          <a:p>
            <a:r>
              <a:t>Ventricular Paced Rhythm. Pacer spikes can be seen preceding the QRS complexes. Right ventricular pacing characteristically has a left bundle branch block appearance with negatively deflected complexes across the precordium. Biventricular pacemakers like this one often have a right bundle branch block appearance (i.e., positively deflected complex in V1) because an additional lead in the coronary sinus paces the left ventricle (Figure 63). This is called cardiac resynchronization therapy.</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Acute Pericarditis.</a:t>
            </a:r>
          </a:p>
          <a:p>
            <a:endParaRPr/>
          </a:p>
          <a:p>
            <a:r>
              <a:t>Acute Pericarditis. There are diffuse, concave up ST-segment elevation without reciprocal changes in a cancer patient with a new pericardial effusion. PR depressions and PR elevation in aVR are typical of acute pericarditis. Diagnostic criteria were previously described in case 33.</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29</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66-year-old male presents with </a:t>
            </a:r>
            <a:r>
              <a:rPr lang="en-US" dirty="0">
                <a:latin typeface="+mn-lt"/>
              </a:rPr>
              <a:t>weakness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152</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52-Jxn Brady.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66-year-old male presents with </a:t>
            </a:r>
            <a:r>
              <a:rPr lang="en-US" dirty="0">
                <a:latin typeface="+mn-lt"/>
              </a:rPr>
              <a:t>weakness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153</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53-Failure-to-Sens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69-year-old male presents with </a:t>
            </a:r>
            <a:r>
              <a:rPr lang="en-US" dirty="0">
                <a:latin typeface="+mn-lt"/>
              </a:rPr>
              <a:t>chest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154</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54-LBBB-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26-year-old male presents with </a:t>
            </a:r>
            <a:r>
              <a:rPr lang="en-US" dirty="0">
                <a:latin typeface="+mn-lt"/>
              </a:rPr>
              <a:t>abdominal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155</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55-Bruagada-Type-II.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56-year-old male presents with </a:t>
            </a:r>
            <a:r>
              <a:rPr lang="en-US" dirty="0">
                <a:latin typeface="+mn-lt"/>
              </a:rPr>
              <a:t>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156</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56-BiVPPM-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67-year-old male presents with </a:t>
            </a:r>
            <a:r>
              <a:rPr lang="en-US" dirty="0">
                <a:latin typeface="+mn-lt"/>
              </a:rPr>
              <a:t>dyspnea and fever</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157</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57-Pericarditis-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032D3FF-75D8-4DF5-A2B8-CCDEBBF19023}"/>
              </a:ext>
            </a:extLst>
          </p:cNvPr>
          <p:cNvGraphicFramePr>
            <a:graphicFrameLocks/>
          </p:cNvGraphicFramePr>
          <p:nvPr>
            <p:extLst>
              <p:ext uri="{D42A27DB-BD31-4B8C-83A1-F6EECF244321}">
                <p14:modId xmlns:p14="http://schemas.microsoft.com/office/powerpoint/2010/main" val="3410479960"/>
              </p:ext>
            </p:extLst>
          </p:nvPr>
        </p:nvGraphicFramePr>
        <p:xfrm>
          <a:off x="1581945" y="1772708"/>
          <a:ext cx="9028109" cy="4065871"/>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99FABE67-4BF9-47B4-83FF-3D50EA5AD5CB}"/>
              </a:ext>
            </a:extLst>
          </p:cNvPr>
          <p:cNvSpPr>
            <a:spLocks noGrp="1"/>
          </p:cNvSpPr>
          <p:nvPr>
            <p:ph type="title"/>
          </p:nvPr>
        </p:nvSpPr>
        <p:spPr/>
        <p:txBody>
          <a:bodyPr>
            <a:normAutofit/>
          </a:bodyPr>
          <a:lstStyle/>
          <a:p>
            <a:r>
              <a:rPr lang="en-US" sz="3600" dirty="0"/>
              <a:t>STEMI</a:t>
            </a:r>
            <a:r>
              <a:rPr lang="en-US" sz="3600" dirty="0">
                <a:solidFill>
                  <a:schemeClr val="accent3"/>
                </a:solidFill>
              </a:rPr>
              <a:t> </a:t>
            </a:r>
            <a:r>
              <a:rPr lang="en-US" sz="3600" dirty="0">
                <a:solidFill>
                  <a:schemeClr val="bg2"/>
                </a:solidFill>
              </a:rPr>
              <a:t>vs</a:t>
            </a:r>
            <a:r>
              <a:rPr lang="en-US" sz="3600" dirty="0"/>
              <a:t> </a:t>
            </a:r>
            <a:r>
              <a:rPr lang="en-US" sz="3600" dirty="0">
                <a:solidFill>
                  <a:schemeClr val="bg2"/>
                </a:solidFill>
              </a:rPr>
              <a:t>Pericarditis Odds Ratios</a:t>
            </a:r>
            <a:endParaRPr lang="en-US" sz="3600" dirty="0">
              <a:solidFill>
                <a:schemeClr val="accent3"/>
              </a:solidFill>
            </a:endParaRPr>
          </a:p>
        </p:txBody>
      </p:sp>
      <p:sp>
        <p:nvSpPr>
          <p:cNvPr id="6" name="TextBox 5">
            <a:extLst>
              <a:ext uri="{FF2B5EF4-FFF2-40B4-BE49-F238E27FC236}">
                <a16:creationId xmlns:a16="http://schemas.microsoft.com/office/drawing/2014/main" id="{281BEF85-4031-4939-89DC-970101204EC4}"/>
              </a:ext>
            </a:extLst>
          </p:cNvPr>
          <p:cNvSpPr txBox="1"/>
          <p:nvPr/>
        </p:nvSpPr>
        <p:spPr>
          <a:xfrm>
            <a:off x="0" y="6293557"/>
            <a:ext cx="12192000" cy="646331"/>
          </a:xfrm>
          <a:prstGeom prst="rect">
            <a:avLst/>
          </a:prstGeom>
          <a:noFill/>
        </p:spPr>
        <p:txBody>
          <a:bodyPr wrap="square" rtlCol="0">
            <a:spAutoFit/>
          </a:bodyPr>
          <a:lstStyle/>
          <a:p>
            <a:r>
              <a:rPr lang="en-US" sz="1200" dirty="0">
                <a:solidFill>
                  <a:schemeClr val="bg1">
                    <a:lumMod val="85000"/>
                    <a:lumOff val="15000"/>
                  </a:schemeClr>
                </a:solidFill>
                <a:latin typeface="+mj-lt"/>
              </a:rPr>
              <a:t>Witting, M. D., Hu, K. M., </a:t>
            </a:r>
            <a:r>
              <a:rPr lang="en-US" sz="1200" dirty="0" err="1">
                <a:solidFill>
                  <a:schemeClr val="bg1">
                    <a:lumMod val="85000"/>
                    <a:lumOff val="15000"/>
                  </a:schemeClr>
                </a:solidFill>
                <a:latin typeface="+mj-lt"/>
              </a:rPr>
              <a:t>Westreich</a:t>
            </a:r>
            <a:r>
              <a:rPr lang="en-US" sz="1200" dirty="0">
                <a:solidFill>
                  <a:schemeClr val="bg1">
                    <a:lumMod val="85000"/>
                    <a:lumOff val="15000"/>
                  </a:schemeClr>
                </a:solidFill>
                <a:latin typeface="+mj-lt"/>
              </a:rPr>
              <a:t>, A. A., Tewelde, S., Farzad, A., &amp; Mattu, A. (2020). Evaluation of </a:t>
            </a:r>
            <a:r>
              <a:rPr lang="en-US" sz="1200" dirty="0" err="1">
                <a:solidFill>
                  <a:schemeClr val="bg1">
                    <a:lumMod val="85000"/>
                    <a:lumOff val="15000"/>
                  </a:schemeClr>
                </a:solidFill>
                <a:latin typeface="+mj-lt"/>
              </a:rPr>
              <a:t>Spodick’s</a:t>
            </a:r>
            <a:r>
              <a:rPr lang="en-US" sz="1200" dirty="0">
                <a:solidFill>
                  <a:schemeClr val="bg1">
                    <a:lumMod val="85000"/>
                    <a:lumOff val="15000"/>
                  </a:schemeClr>
                </a:solidFill>
                <a:latin typeface="+mj-lt"/>
              </a:rPr>
              <a:t> Sign and Other Electrocardiographic Findings as Indicators of STEMI and Pericarditis. </a:t>
            </a:r>
            <a:r>
              <a:rPr lang="en-US" sz="1200" i="1" dirty="0">
                <a:solidFill>
                  <a:schemeClr val="bg1">
                    <a:lumMod val="85000"/>
                    <a:lumOff val="15000"/>
                  </a:schemeClr>
                </a:solidFill>
                <a:latin typeface="+mj-lt"/>
              </a:rPr>
              <a:t>The Journal of Emergency Medicine</a:t>
            </a:r>
            <a:r>
              <a:rPr lang="en-US" sz="1200" dirty="0">
                <a:solidFill>
                  <a:schemeClr val="bg1">
                    <a:lumMod val="85000"/>
                    <a:lumOff val="15000"/>
                  </a:schemeClr>
                </a:solidFill>
                <a:latin typeface="+mj-lt"/>
              </a:rPr>
              <a:t>. https://doi.org/10.1016/j.jemermed.2020.01.017</a:t>
            </a:r>
          </a:p>
          <a:p>
            <a:endParaRPr lang="en-US" sz="1200" dirty="0">
              <a:solidFill>
                <a:schemeClr val="bg1">
                  <a:lumMod val="85000"/>
                  <a:lumOff val="15000"/>
                </a:schemeClr>
              </a:solidFill>
              <a:latin typeface="+mj-lt"/>
            </a:endParaRPr>
          </a:p>
        </p:txBody>
      </p:sp>
      <p:sp>
        <p:nvSpPr>
          <p:cNvPr id="2" name="TextBox 1">
            <a:extLst>
              <a:ext uri="{FF2B5EF4-FFF2-40B4-BE49-F238E27FC236}">
                <a16:creationId xmlns:a16="http://schemas.microsoft.com/office/drawing/2014/main" id="{E0BE38F0-AA82-49EB-DFF5-272B017361CA}"/>
              </a:ext>
            </a:extLst>
          </p:cNvPr>
          <p:cNvSpPr txBox="1"/>
          <p:nvPr/>
        </p:nvSpPr>
        <p:spPr>
          <a:xfrm>
            <a:off x="2027399" y="1984948"/>
            <a:ext cx="1713297" cy="461665"/>
          </a:xfrm>
          <a:prstGeom prst="rect">
            <a:avLst/>
          </a:prstGeom>
          <a:noFill/>
        </p:spPr>
        <p:txBody>
          <a:bodyPr wrap="square" rtlCol="0">
            <a:spAutoFit/>
          </a:bodyPr>
          <a:lstStyle/>
          <a:p>
            <a:pPr algn="r"/>
            <a:r>
              <a:rPr lang="en-US" sz="2400" dirty="0">
                <a:highlight>
                  <a:srgbClr val="000000"/>
                </a:highlight>
                <a:latin typeface="+mj-lt"/>
              </a:rPr>
              <a:t>ST Dep</a:t>
            </a:r>
          </a:p>
        </p:txBody>
      </p:sp>
    </p:spTree>
    <p:extLst>
      <p:ext uri="{BB962C8B-B14F-4D97-AF65-F5344CB8AC3E}">
        <p14:creationId xmlns:p14="http://schemas.microsoft.com/office/powerpoint/2010/main" val="534583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9620-D3A1-5F91-C7FA-E06ECE601699}"/>
              </a:ext>
            </a:extLst>
          </p:cNvPr>
          <p:cNvSpPr>
            <a:spLocks noGrp="1"/>
          </p:cNvSpPr>
          <p:nvPr>
            <p:ph type="title"/>
          </p:nvPr>
        </p:nvSpPr>
        <p:spPr/>
        <p:txBody>
          <a:bodyPr/>
          <a:lstStyle/>
          <a:p>
            <a:r>
              <a:rPr lang="en-US" dirty="0"/>
              <a:t>ECG Stages of </a:t>
            </a:r>
            <a:r>
              <a:rPr lang="en-US" dirty="0">
                <a:solidFill>
                  <a:schemeClr val="accent3"/>
                </a:solidFill>
              </a:rPr>
              <a:t>Pericarditis</a:t>
            </a:r>
          </a:p>
        </p:txBody>
      </p:sp>
      <p:pic>
        <p:nvPicPr>
          <p:cNvPr id="4" name="Picture 3">
            <a:extLst>
              <a:ext uri="{FF2B5EF4-FFF2-40B4-BE49-F238E27FC236}">
                <a16:creationId xmlns:a16="http://schemas.microsoft.com/office/drawing/2014/main" id="{C458883D-7631-95E0-16B4-F65AE30FCF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92875" y="2977091"/>
            <a:ext cx="9653336" cy="2008357"/>
          </a:xfrm>
          <a:prstGeom prst="rect">
            <a:avLst/>
          </a:prstGeom>
        </p:spPr>
      </p:pic>
      <p:sp>
        <p:nvSpPr>
          <p:cNvPr id="5" name="TextBox 4">
            <a:extLst>
              <a:ext uri="{FF2B5EF4-FFF2-40B4-BE49-F238E27FC236}">
                <a16:creationId xmlns:a16="http://schemas.microsoft.com/office/drawing/2014/main" id="{9FF0F41A-B6FD-9873-5BDE-BFCFAE2ACF50}"/>
              </a:ext>
            </a:extLst>
          </p:cNvPr>
          <p:cNvSpPr txBox="1"/>
          <p:nvPr/>
        </p:nvSpPr>
        <p:spPr>
          <a:xfrm>
            <a:off x="1307432" y="2293602"/>
            <a:ext cx="1318661" cy="369332"/>
          </a:xfrm>
          <a:prstGeom prst="rect">
            <a:avLst/>
          </a:prstGeom>
          <a:noFill/>
        </p:spPr>
        <p:txBody>
          <a:bodyPr wrap="square" rtlCol="0">
            <a:spAutoFit/>
          </a:bodyPr>
          <a:lstStyle/>
          <a:p>
            <a:pPr algn="ctr"/>
            <a:r>
              <a:rPr lang="en-US" dirty="0">
                <a:solidFill>
                  <a:schemeClr val="accent3"/>
                </a:solidFill>
                <a:latin typeface="+mj-lt"/>
              </a:rPr>
              <a:t>Stage 1</a:t>
            </a:r>
          </a:p>
        </p:txBody>
      </p:sp>
      <p:sp>
        <p:nvSpPr>
          <p:cNvPr id="6" name="TextBox 5">
            <a:extLst>
              <a:ext uri="{FF2B5EF4-FFF2-40B4-BE49-F238E27FC236}">
                <a16:creationId xmlns:a16="http://schemas.microsoft.com/office/drawing/2014/main" id="{6888A4B8-3701-2F88-1B82-65AD7807BAC8}"/>
              </a:ext>
            </a:extLst>
          </p:cNvPr>
          <p:cNvSpPr txBox="1"/>
          <p:nvPr/>
        </p:nvSpPr>
        <p:spPr>
          <a:xfrm>
            <a:off x="3848501" y="2293602"/>
            <a:ext cx="1318661" cy="369332"/>
          </a:xfrm>
          <a:prstGeom prst="rect">
            <a:avLst/>
          </a:prstGeom>
          <a:noFill/>
        </p:spPr>
        <p:txBody>
          <a:bodyPr wrap="square" rtlCol="0">
            <a:spAutoFit/>
          </a:bodyPr>
          <a:lstStyle/>
          <a:p>
            <a:pPr algn="ctr"/>
            <a:r>
              <a:rPr lang="en-US" dirty="0">
                <a:latin typeface="+mj-lt"/>
              </a:rPr>
              <a:t>Stage 2</a:t>
            </a:r>
          </a:p>
        </p:txBody>
      </p:sp>
      <p:sp>
        <p:nvSpPr>
          <p:cNvPr id="7" name="TextBox 6">
            <a:extLst>
              <a:ext uri="{FF2B5EF4-FFF2-40B4-BE49-F238E27FC236}">
                <a16:creationId xmlns:a16="http://schemas.microsoft.com/office/drawing/2014/main" id="{E59F1866-10B5-C99A-A027-14546956BA7C}"/>
              </a:ext>
            </a:extLst>
          </p:cNvPr>
          <p:cNvSpPr txBox="1"/>
          <p:nvPr/>
        </p:nvSpPr>
        <p:spPr>
          <a:xfrm>
            <a:off x="6293318" y="2293602"/>
            <a:ext cx="1318661" cy="369332"/>
          </a:xfrm>
          <a:prstGeom prst="rect">
            <a:avLst/>
          </a:prstGeom>
          <a:noFill/>
        </p:spPr>
        <p:txBody>
          <a:bodyPr wrap="square" rtlCol="0">
            <a:spAutoFit/>
          </a:bodyPr>
          <a:lstStyle/>
          <a:p>
            <a:pPr algn="ctr"/>
            <a:r>
              <a:rPr lang="en-US" dirty="0">
                <a:latin typeface="+mj-lt"/>
              </a:rPr>
              <a:t>Stage 3</a:t>
            </a:r>
          </a:p>
        </p:txBody>
      </p:sp>
      <p:sp>
        <p:nvSpPr>
          <p:cNvPr id="8" name="TextBox 7">
            <a:extLst>
              <a:ext uri="{FF2B5EF4-FFF2-40B4-BE49-F238E27FC236}">
                <a16:creationId xmlns:a16="http://schemas.microsoft.com/office/drawing/2014/main" id="{D9ECA757-A895-AB44-3A36-CBBF7CE03AE0}"/>
              </a:ext>
            </a:extLst>
          </p:cNvPr>
          <p:cNvSpPr txBox="1"/>
          <p:nvPr/>
        </p:nvSpPr>
        <p:spPr>
          <a:xfrm>
            <a:off x="8884118" y="2293602"/>
            <a:ext cx="1318661" cy="369332"/>
          </a:xfrm>
          <a:prstGeom prst="rect">
            <a:avLst/>
          </a:prstGeom>
          <a:noFill/>
        </p:spPr>
        <p:txBody>
          <a:bodyPr wrap="square" rtlCol="0">
            <a:spAutoFit/>
          </a:bodyPr>
          <a:lstStyle/>
          <a:p>
            <a:pPr algn="ctr"/>
            <a:r>
              <a:rPr lang="en-US" dirty="0">
                <a:latin typeface="+mj-lt"/>
              </a:rPr>
              <a:t>Stage 4</a:t>
            </a:r>
          </a:p>
        </p:txBody>
      </p:sp>
    </p:spTree>
    <p:extLst>
      <p:ext uri="{BB962C8B-B14F-4D97-AF65-F5344CB8AC3E}">
        <p14:creationId xmlns:p14="http://schemas.microsoft.com/office/powerpoint/2010/main" val="2247210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TotalTime>
  <Words>667</Words>
  <Application>Microsoft Office PowerPoint</Application>
  <PresentationFormat>Widescreen</PresentationFormat>
  <Paragraphs>49</Paragraphs>
  <Slides>15</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Ink Free</vt:lpstr>
      <vt:lpstr>Arial</vt:lpstr>
      <vt:lpstr>Nunito Sans</vt:lpstr>
      <vt:lpstr>Nunito Sans ExtraLight</vt:lpstr>
      <vt:lpstr>Calibri</vt:lpstr>
      <vt:lpstr>1_Office Theme</vt:lpstr>
      <vt:lpstr>ECG Stampede</vt:lpstr>
      <vt:lpstr>Conference 29</vt:lpstr>
      <vt:lpstr>66-year-old male presents with weakness</vt:lpstr>
      <vt:lpstr>PowerPoint Presentation</vt:lpstr>
      <vt:lpstr>66-year-old male presents with weakness</vt:lpstr>
      <vt:lpstr>PowerPoint Presentation</vt:lpstr>
      <vt:lpstr>69-year-old male presents with chest pain</vt:lpstr>
      <vt:lpstr>PowerPoint Presentation</vt:lpstr>
      <vt:lpstr>26-year-old male presents with abdominal pain</vt:lpstr>
      <vt:lpstr>PowerPoint Presentation</vt:lpstr>
      <vt:lpstr>56-year-old male presents with chest pain</vt:lpstr>
      <vt:lpstr>PowerPoint Presentation</vt:lpstr>
      <vt:lpstr>67-year-old male presents with dyspnea and fever</vt:lpstr>
      <vt:lpstr>PowerPoint Presentation</vt:lpstr>
      <vt:lpstr>STEMI vs Pericarditis Odds Ratios</vt:lpstr>
      <vt:lpstr>ECG Stages of Pericarditis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2026-06-22T03:52:33Z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