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6.xml" ContentType="application/vnd.openxmlformats-officedocument.presentationml.notesSlide+xml"/>
  <Override PartName="/ppt/ink/ink1.xml" ContentType="application/inkml+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4"/>
    <p:sldMasterId id="2147483684" r:id="rId5"/>
  </p:sldMasterIdLst>
  <p:notesMasterIdLst>
    <p:notesMasterId r:id="rId21"/>
  </p:notesMasterIdLst>
  <p:sldIdLst>
    <p:sldId id="256" r:id="rId6"/>
    <p:sldId id="344" r:id="rId7"/>
    <p:sldId id="257" r:id="rId8"/>
    <p:sldId id="2387" r:id="rId9"/>
    <p:sldId id="2378" r:id="rId10"/>
    <p:sldId id="2388" r:id="rId11"/>
    <p:sldId id="2380" r:id="rId12"/>
    <p:sldId id="2389" r:id="rId13"/>
    <p:sldId id="2382" r:id="rId14"/>
    <p:sldId id="329" r:id="rId15"/>
    <p:sldId id="2344" r:id="rId16"/>
    <p:sldId id="2390" r:id="rId17"/>
    <p:sldId id="2384" r:id="rId18"/>
    <p:sldId id="2391" r:id="rId19"/>
    <p:sldId id="2386" r:id="rId20"/>
  </p:sldIdLst>
  <p:sldSz cx="12192000" cy="6858000"/>
  <p:notesSz cx="6858000" cy="9144000"/>
  <p:embeddedFontLst>
    <p:embeddedFont>
      <p:font typeface="Ink Free" panose="03080402000500000000" pitchFamily="66" charset="0"/>
      <p:regular r:id="rId22"/>
    </p:embeddedFont>
    <p:embeddedFont>
      <p:font typeface="Nunito Sans" pitchFamily="2" charset="0"/>
      <p:regular r:id="rId23"/>
      <p:bold r:id="rId24"/>
      <p:italic r:id="rId25"/>
      <p:boldItalic r:id="rId26"/>
    </p:embeddedFont>
    <p:embeddedFont>
      <p:font typeface="Nunito Sans ExtraLight" pitchFamily="2" charset="0"/>
      <p:regular r:id="rId27"/>
      <p:italic r:id="rId2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26361"/>
    <a:srgbClr val="E6E6E6"/>
    <a:srgbClr val="373635"/>
    <a:srgbClr val="2A2A2B"/>
    <a:srgbClr val="8C0E12"/>
    <a:srgbClr val="5279F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13D84A6-9C4C-4680-9C4E-88F4A25E7658}" v="46" dt="2026-06-22T03:12:12.13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2082" autoAdjust="0"/>
  </p:normalViewPr>
  <p:slideViewPr>
    <p:cSldViewPr snapToGrid="0">
      <p:cViewPr varScale="1">
        <p:scale>
          <a:sx n="87" d="100"/>
          <a:sy n="87" d="100"/>
        </p:scale>
        <p:origin x="1392"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font" Target="fonts/font5.fntdata"/><Relationship Id="rId3" Type="http://schemas.openxmlformats.org/officeDocument/2006/relationships/customXml" Target="../customXml/item3.xml"/><Relationship Id="rId21" Type="http://schemas.openxmlformats.org/officeDocument/2006/relationships/notesMaster" Target="notesMasters/notesMaster1.xml"/><Relationship Id="rId34" Type="http://schemas.microsoft.com/office/2015/10/relationships/revisionInfo" Target="revisionInfo.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font" Target="fonts/font4.fntdata"/><Relationship Id="rId33"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font" Target="fonts/font3.fntdata"/><Relationship Id="rId32"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font" Target="fonts/font2.fntdata"/><Relationship Id="rId28" Type="http://schemas.openxmlformats.org/officeDocument/2006/relationships/font" Target="fonts/font7.fntdata"/><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font" Target="fonts/font1.fntdata"/><Relationship Id="rId27" Type="http://schemas.openxmlformats.org/officeDocument/2006/relationships/font" Target="fonts/font6.fntdata"/><Relationship Id="rId30" Type="http://schemas.openxmlformats.org/officeDocument/2006/relationships/viewProps" Target="viewProps.xml"/><Relationship Id="rId8" Type="http://schemas.openxmlformats.org/officeDocument/2006/relationships/slide" Target="slides/slide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ooper, Benjamin" userId="4e6d6a2f-2bf5-4843-afef-c899fee87a24" providerId="ADAL" clId="{26925317-AAFA-4459-AA7A-3EDE50AEFE08}"/>
    <pc:docChg chg="custSel addSld delSld modSld">
      <pc:chgData name="Cooper, Benjamin" userId="4e6d6a2f-2bf5-4843-afef-c899fee87a24" providerId="ADAL" clId="{26925317-AAFA-4459-AA7A-3EDE50AEFE08}" dt="2026-06-22T03:12:13.948" v="69" actId="47"/>
      <pc:docMkLst>
        <pc:docMk/>
      </pc:docMkLst>
      <pc:sldChg chg="modSp mod">
        <pc:chgData name="Cooper, Benjamin" userId="4e6d6a2f-2bf5-4843-afef-c899fee87a24" providerId="ADAL" clId="{26925317-AAFA-4459-AA7A-3EDE50AEFE08}" dt="2026-06-21T23:53:20.544" v="1" actId="20577"/>
        <pc:sldMkLst>
          <pc:docMk/>
          <pc:sldMk cId="704517557" sldId="256"/>
        </pc:sldMkLst>
        <pc:spChg chg="mod">
          <ac:chgData name="Cooper, Benjamin" userId="4e6d6a2f-2bf5-4843-afef-c899fee87a24" providerId="ADAL" clId="{26925317-AAFA-4459-AA7A-3EDE50AEFE08}" dt="2026-06-21T23:53:20.544" v="1" actId="20577"/>
          <ac:spMkLst>
            <pc:docMk/>
            <pc:sldMk cId="704517557" sldId="256"/>
            <ac:spMk id="2" creationId="{31317864-DBB3-4199-8C8E-D43932D38DA0}"/>
          </ac:spMkLst>
        </pc:spChg>
      </pc:sldChg>
      <pc:sldChg chg="modNotesTx">
        <pc:chgData name="Cooper, Benjamin" userId="4e6d6a2f-2bf5-4843-afef-c899fee87a24" providerId="ADAL" clId="{26925317-AAFA-4459-AA7A-3EDE50AEFE08}" dt="2026-06-21T23:54:01.105" v="21" actId="20577"/>
        <pc:sldMkLst>
          <pc:docMk/>
          <pc:sldMk cId="490656777" sldId="257"/>
        </pc:sldMkLst>
      </pc:sldChg>
      <pc:sldChg chg="del">
        <pc:chgData name="Cooper, Benjamin" userId="4e6d6a2f-2bf5-4843-afef-c899fee87a24" providerId="ADAL" clId="{26925317-AAFA-4459-AA7A-3EDE50AEFE08}" dt="2026-06-21T23:54:15.153" v="26" actId="47"/>
        <pc:sldMkLst>
          <pc:docMk/>
          <pc:sldMk cId="2311385089" sldId="276"/>
        </pc:sldMkLst>
      </pc:sldChg>
      <pc:sldChg chg="del">
        <pc:chgData name="Cooper, Benjamin" userId="4e6d6a2f-2bf5-4843-afef-c899fee87a24" providerId="ADAL" clId="{26925317-AAFA-4459-AA7A-3EDE50AEFE08}" dt="2026-06-21T23:54:04.526" v="24" actId="47"/>
        <pc:sldMkLst>
          <pc:docMk/>
          <pc:sldMk cId="2234265494" sldId="297"/>
        </pc:sldMkLst>
      </pc:sldChg>
      <pc:sldChg chg="modSp mod">
        <pc:chgData name="Cooper, Benjamin" userId="4e6d6a2f-2bf5-4843-afef-c899fee87a24" providerId="ADAL" clId="{26925317-AAFA-4459-AA7A-3EDE50AEFE08}" dt="2026-06-22T03:11:46.053" v="59" actId="20577"/>
        <pc:sldMkLst>
          <pc:docMk/>
          <pc:sldMk cId="3424264834" sldId="344"/>
        </pc:sldMkLst>
        <pc:spChg chg="mod">
          <ac:chgData name="Cooper, Benjamin" userId="4e6d6a2f-2bf5-4843-afef-c899fee87a24" providerId="ADAL" clId="{26925317-AAFA-4459-AA7A-3EDE50AEFE08}" dt="2026-06-22T03:11:46.053" v="59" actId="20577"/>
          <ac:spMkLst>
            <pc:docMk/>
            <pc:sldMk cId="3424264834" sldId="344"/>
            <ac:spMk id="2" creationId="{BD33F013-86A1-A17B-5E52-CF0F5F76ABB7}"/>
          </ac:spMkLst>
        </pc:spChg>
        <pc:spChg chg="mod">
          <ac:chgData name="Cooper, Benjamin" userId="4e6d6a2f-2bf5-4843-afef-c899fee87a24" providerId="ADAL" clId="{26925317-AAFA-4459-AA7A-3EDE50AEFE08}" dt="2026-06-21T23:53:30.429" v="8" actId="14100"/>
          <ac:spMkLst>
            <pc:docMk/>
            <pc:sldMk cId="3424264834" sldId="344"/>
            <ac:spMk id="3" creationId="{03FF28D4-B567-8573-AAD1-2CD74EACFFBA}"/>
          </ac:spMkLst>
        </pc:spChg>
      </pc:sldChg>
      <pc:sldChg chg="del">
        <pc:chgData name="Cooper, Benjamin" userId="4e6d6a2f-2bf5-4843-afef-c899fee87a24" providerId="ADAL" clId="{26925317-AAFA-4459-AA7A-3EDE50AEFE08}" dt="2026-06-21T23:54:15.153" v="26" actId="47"/>
        <pc:sldMkLst>
          <pc:docMk/>
          <pc:sldMk cId="238958789" sldId="374"/>
        </pc:sldMkLst>
      </pc:sldChg>
      <pc:sldChg chg="del">
        <pc:chgData name="Cooper, Benjamin" userId="4e6d6a2f-2bf5-4843-afef-c899fee87a24" providerId="ADAL" clId="{26925317-AAFA-4459-AA7A-3EDE50AEFE08}" dt="2026-06-21T23:54:15.153" v="26" actId="47"/>
        <pc:sldMkLst>
          <pc:docMk/>
          <pc:sldMk cId="443096978" sldId="375"/>
        </pc:sldMkLst>
      </pc:sldChg>
      <pc:sldChg chg="del">
        <pc:chgData name="Cooper, Benjamin" userId="4e6d6a2f-2bf5-4843-afef-c899fee87a24" providerId="ADAL" clId="{26925317-AAFA-4459-AA7A-3EDE50AEFE08}" dt="2026-06-21T23:54:15.153" v="26" actId="47"/>
        <pc:sldMkLst>
          <pc:docMk/>
          <pc:sldMk cId="4081049514" sldId="376"/>
        </pc:sldMkLst>
      </pc:sldChg>
      <pc:sldChg chg="del">
        <pc:chgData name="Cooper, Benjamin" userId="4e6d6a2f-2bf5-4843-afef-c899fee87a24" providerId="ADAL" clId="{26925317-AAFA-4459-AA7A-3EDE50AEFE08}" dt="2026-06-21T23:54:15.153" v="26" actId="47"/>
        <pc:sldMkLst>
          <pc:docMk/>
          <pc:sldMk cId="1418448897" sldId="377"/>
        </pc:sldMkLst>
      </pc:sldChg>
      <pc:sldChg chg="del">
        <pc:chgData name="Cooper, Benjamin" userId="4e6d6a2f-2bf5-4843-afef-c899fee87a24" providerId="ADAL" clId="{26925317-AAFA-4459-AA7A-3EDE50AEFE08}" dt="2026-06-21T23:54:15.153" v="26" actId="47"/>
        <pc:sldMkLst>
          <pc:docMk/>
          <pc:sldMk cId="199439260" sldId="378"/>
        </pc:sldMkLst>
      </pc:sldChg>
      <pc:sldChg chg="del">
        <pc:chgData name="Cooper, Benjamin" userId="4e6d6a2f-2bf5-4843-afef-c899fee87a24" providerId="ADAL" clId="{26925317-AAFA-4459-AA7A-3EDE50AEFE08}" dt="2026-06-21T23:54:15.153" v="26" actId="47"/>
        <pc:sldMkLst>
          <pc:docMk/>
          <pc:sldMk cId="1831723110" sldId="379"/>
        </pc:sldMkLst>
      </pc:sldChg>
      <pc:sldChg chg="del">
        <pc:chgData name="Cooper, Benjamin" userId="4e6d6a2f-2bf5-4843-afef-c899fee87a24" providerId="ADAL" clId="{26925317-AAFA-4459-AA7A-3EDE50AEFE08}" dt="2026-06-21T23:54:15.153" v="26" actId="47"/>
        <pc:sldMkLst>
          <pc:docMk/>
          <pc:sldMk cId="2140823246" sldId="380"/>
        </pc:sldMkLst>
      </pc:sldChg>
      <pc:sldChg chg="del">
        <pc:chgData name="Cooper, Benjamin" userId="4e6d6a2f-2bf5-4843-afef-c899fee87a24" providerId="ADAL" clId="{26925317-AAFA-4459-AA7A-3EDE50AEFE08}" dt="2026-06-21T23:54:15.153" v="26" actId="47"/>
        <pc:sldMkLst>
          <pc:docMk/>
          <pc:sldMk cId="1705229001" sldId="381"/>
        </pc:sldMkLst>
      </pc:sldChg>
      <pc:sldChg chg="del">
        <pc:chgData name="Cooper, Benjamin" userId="4e6d6a2f-2bf5-4843-afef-c899fee87a24" providerId="ADAL" clId="{26925317-AAFA-4459-AA7A-3EDE50AEFE08}" dt="2026-06-21T23:54:15.153" v="26" actId="47"/>
        <pc:sldMkLst>
          <pc:docMk/>
          <pc:sldMk cId="1517060379" sldId="382"/>
        </pc:sldMkLst>
      </pc:sldChg>
      <pc:sldChg chg="del">
        <pc:chgData name="Cooper, Benjamin" userId="4e6d6a2f-2bf5-4843-afef-c899fee87a24" providerId="ADAL" clId="{26925317-AAFA-4459-AA7A-3EDE50AEFE08}" dt="2026-06-21T23:54:15.153" v="26" actId="47"/>
        <pc:sldMkLst>
          <pc:docMk/>
          <pc:sldMk cId="221496410" sldId="383"/>
        </pc:sldMkLst>
      </pc:sldChg>
      <pc:sldChg chg="del">
        <pc:chgData name="Cooper, Benjamin" userId="4e6d6a2f-2bf5-4843-afef-c899fee87a24" providerId="ADAL" clId="{26925317-AAFA-4459-AA7A-3EDE50AEFE08}" dt="2026-06-21T23:54:03.019" v="22" actId="47"/>
        <pc:sldMkLst>
          <pc:docMk/>
          <pc:sldMk cId="2184221663" sldId="414"/>
        </pc:sldMkLst>
      </pc:sldChg>
      <pc:sldChg chg="del">
        <pc:chgData name="Cooper, Benjamin" userId="4e6d6a2f-2bf5-4843-afef-c899fee87a24" providerId="ADAL" clId="{26925317-AAFA-4459-AA7A-3EDE50AEFE08}" dt="2026-06-21T23:54:03.768" v="23" actId="47"/>
        <pc:sldMkLst>
          <pc:docMk/>
          <pc:sldMk cId="1424628400" sldId="427"/>
        </pc:sldMkLst>
      </pc:sldChg>
      <pc:sldChg chg="del">
        <pc:chgData name="Cooper, Benjamin" userId="4e6d6a2f-2bf5-4843-afef-c899fee87a24" providerId="ADAL" clId="{26925317-AAFA-4459-AA7A-3EDE50AEFE08}" dt="2026-06-21T23:54:15.153" v="26" actId="47"/>
        <pc:sldMkLst>
          <pc:docMk/>
          <pc:sldMk cId="160916946" sldId="431"/>
        </pc:sldMkLst>
      </pc:sldChg>
      <pc:sldChg chg="del">
        <pc:chgData name="Cooper, Benjamin" userId="4e6d6a2f-2bf5-4843-afef-c899fee87a24" providerId="ADAL" clId="{26925317-AAFA-4459-AA7A-3EDE50AEFE08}" dt="2026-06-21T23:54:15.153" v="26" actId="47"/>
        <pc:sldMkLst>
          <pc:docMk/>
          <pc:sldMk cId="126479679" sldId="471"/>
        </pc:sldMkLst>
      </pc:sldChg>
      <pc:sldChg chg="del">
        <pc:chgData name="Cooper, Benjamin" userId="4e6d6a2f-2bf5-4843-afef-c899fee87a24" providerId="ADAL" clId="{26925317-AAFA-4459-AA7A-3EDE50AEFE08}" dt="2026-06-21T23:54:15.153" v="26" actId="47"/>
        <pc:sldMkLst>
          <pc:docMk/>
          <pc:sldMk cId="3540434176" sldId="499"/>
        </pc:sldMkLst>
      </pc:sldChg>
      <pc:sldChg chg="del">
        <pc:chgData name="Cooper, Benjamin" userId="4e6d6a2f-2bf5-4843-afef-c899fee87a24" providerId="ADAL" clId="{26925317-AAFA-4459-AA7A-3EDE50AEFE08}" dt="2026-06-21T23:54:15.153" v="26" actId="47"/>
        <pc:sldMkLst>
          <pc:docMk/>
          <pc:sldMk cId="2679569250" sldId="501"/>
        </pc:sldMkLst>
      </pc:sldChg>
      <pc:sldChg chg="del">
        <pc:chgData name="Cooper, Benjamin" userId="4e6d6a2f-2bf5-4843-afef-c899fee87a24" providerId="ADAL" clId="{26925317-AAFA-4459-AA7A-3EDE50AEFE08}" dt="2026-06-21T23:54:15.153" v="26" actId="47"/>
        <pc:sldMkLst>
          <pc:docMk/>
          <pc:sldMk cId="2827995954" sldId="2344"/>
        </pc:sldMkLst>
      </pc:sldChg>
      <pc:sldChg chg="del">
        <pc:chgData name="Cooper, Benjamin" userId="4e6d6a2f-2bf5-4843-afef-c899fee87a24" providerId="ADAL" clId="{26925317-AAFA-4459-AA7A-3EDE50AEFE08}" dt="2026-06-21T23:54:15.153" v="26" actId="47"/>
        <pc:sldMkLst>
          <pc:docMk/>
          <pc:sldMk cId="3008330163" sldId="2366"/>
        </pc:sldMkLst>
      </pc:sldChg>
      <pc:sldChg chg="del">
        <pc:chgData name="Cooper, Benjamin" userId="4e6d6a2f-2bf5-4843-afef-c899fee87a24" providerId="ADAL" clId="{26925317-AAFA-4459-AA7A-3EDE50AEFE08}" dt="2026-06-21T23:54:15.153" v="26" actId="47"/>
        <pc:sldMkLst>
          <pc:docMk/>
          <pc:sldMk cId="597372976" sldId="2375"/>
        </pc:sldMkLst>
      </pc:sldChg>
      <pc:sldChg chg="del">
        <pc:chgData name="Cooper, Benjamin" userId="4e6d6a2f-2bf5-4843-afef-c899fee87a24" providerId="ADAL" clId="{26925317-AAFA-4459-AA7A-3EDE50AEFE08}" dt="2026-06-21T23:54:15.153" v="26" actId="47"/>
        <pc:sldMkLst>
          <pc:docMk/>
          <pc:sldMk cId="475592542" sldId="2376"/>
        </pc:sldMkLst>
      </pc:sldChg>
      <pc:sldChg chg="add del">
        <pc:chgData name="Cooper, Benjamin" userId="4e6d6a2f-2bf5-4843-afef-c899fee87a24" providerId="ADAL" clId="{26925317-AAFA-4459-AA7A-3EDE50AEFE08}" dt="2026-06-22T03:11:51.124" v="61" actId="47"/>
        <pc:sldMkLst>
          <pc:docMk/>
          <pc:sldMk cId="4208855152" sldId="2377"/>
        </pc:sldMkLst>
      </pc:sldChg>
      <pc:sldChg chg="add">
        <pc:chgData name="Cooper, Benjamin" userId="4e6d6a2f-2bf5-4843-afef-c899fee87a24" providerId="ADAL" clId="{26925317-AAFA-4459-AA7A-3EDE50AEFE08}" dt="2026-06-21T23:54:10.885" v="25"/>
        <pc:sldMkLst>
          <pc:docMk/>
          <pc:sldMk cId="4027296647" sldId="2378"/>
        </pc:sldMkLst>
      </pc:sldChg>
      <pc:sldChg chg="add del">
        <pc:chgData name="Cooper, Benjamin" userId="4e6d6a2f-2bf5-4843-afef-c899fee87a24" providerId="ADAL" clId="{26925317-AAFA-4459-AA7A-3EDE50AEFE08}" dt="2026-06-22T03:11:58.944" v="63" actId="47"/>
        <pc:sldMkLst>
          <pc:docMk/>
          <pc:sldMk cId="3371003986" sldId="2379"/>
        </pc:sldMkLst>
      </pc:sldChg>
      <pc:sldChg chg="add">
        <pc:chgData name="Cooper, Benjamin" userId="4e6d6a2f-2bf5-4843-afef-c899fee87a24" providerId="ADAL" clId="{26925317-AAFA-4459-AA7A-3EDE50AEFE08}" dt="2026-06-21T23:54:26.669" v="27"/>
        <pc:sldMkLst>
          <pc:docMk/>
          <pc:sldMk cId="3397723222" sldId="2380"/>
        </pc:sldMkLst>
      </pc:sldChg>
      <pc:sldChg chg="add del">
        <pc:chgData name="Cooper, Benjamin" userId="4e6d6a2f-2bf5-4843-afef-c899fee87a24" providerId="ADAL" clId="{26925317-AAFA-4459-AA7A-3EDE50AEFE08}" dt="2026-06-22T03:12:05.280" v="65" actId="47"/>
        <pc:sldMkLst>
          <pc:docMk/>
          <pc:sldMk cId="1243026808" sldId="2381"/>
        </pc:sldMkLst>
      </pc:sldChg>
      <pc:sldChg chg="add">
        <pc:chgData name="Cooper, Benjamin" userId="4e6d6a2f-2bf5-4843-afef-c899fee87a24" providerId="ADAL" clId="{26925317-AAFA-4459-AA7A-3EDE50AEFE08}" dt="2026-06-21T23:54:28.179" v="28"/>
        <pc:sldMkLst>
          <pc:docMk/>
          <pc:sldMk cId="1304331997" sldId="2382"/>
        </pc:sldMkLst>
      </pc:sldChg>
      <pc:sldChg chg="add del">
        <pc:chgData name="Cooper, Benjamin" userId="4e6d6a2f-2bf5-4843-afef-c899fee87a24" providerId="ADAL" clId="{26925317-AAFA-4459-AA7A-3EDE50AEFE08}" dt="2026-06-22T03:12:09.790" v="67" actId="47"/>
        <pc:sldMkLst>
          <pc:docMk/>
          <pc:sldMk cId="2334420515" sldId="2383"/>
        </pc:sldMkLst>
      </pc:sldChg>
      <pc:sldChg chg="add">
        <pc:chgData name="Cooper, Benjamin" userId="4e6d6a2f-2bf5-4843-afef-c899fee87a24" providerId="ADAL" clId="{26925317-AAFA-4459-AA7A-3EDE50AEFE08}" dt="2026-06-21T23:54:29.277" v="29"/>
        <pc:sldMkLst>
          <pc:docMk/>
          <pc:sldMk cId="3550727095" sldId="2384"/>
        </pc:sldMkLst>
      </pc:sldChg>
      <pc:sldChg chg="add del">
        <pc:chgData name="Cooper, Benjamin" userId="4e6d6a2f-2bf5-4843-afef-c899fee87a24" providerId="ADAL" clId="{26925317-AAFA-4459-AA7A-3EDE50AEFE08}" dt="2026-06-22T03:12:13.948" v="69" actId="47"/>
        <pc:sldMkLst>
          <pc:docMk/>
          <pc:sldMk cId="3311233901" sldId="2385"/>
        </pc:sldMkLst>
      </pc:sldChg>
      <pc:sldChg chg="add">
        <pc:chgData name="Cooper, Benjamin" userId="4e6d6a2f-2bf5-4843-afef-c899fee87a24" providerId="ADAL" clId="{26925317-AAFA-4459-AA7A-3EDE50AEFE08}" dt="2026-06-21T23:54:36.841" v="30"/>
        <pc:sldMkLst>
          <pc:docMk/>
          <pc:sldMk cId="1200988275" sldId="2386"/>
        </pc:sldMkLst>
      </pc:sldChg>
      <pc:sldChg chg="add">
        <pc:chgData name="Cooper, Benjamin" userId="4e6d6a2f-2bf5-4843-afef-c899fee87a24" providerId="ADAL" clId="{26925317-AAFA-4459-AA7A-3EDE50AEFE08}" dt="2026-06-22T03:11:49.761" v="60"/>
        <pc:sldMkLst>
          <pc:docMk/>
          <pc:sldMk cId="1350577077" sldId="2387"/>
        </pc:sldMkLst>
      </pc:sldChg>
      <pc:sldChg chg="add">
        <pc:chgData name="Cooper, Benjamin" userId="4e6d6a2f-2bf5-4843-afef-c899fee87a24" providerId="ADAL" clId="{26925317-AAFA-4459-AA7A-3EDE50AEFE08}" dt="2026-06-22T03:11:56.089" v="62"/>
        <pc:sldMkLst>
          <pc:docMk/>
          <pc:sldMk cId="3098118195" sldId="2388"/>
        </pc:sldMkLst>
      </pc:sldChg>
      <pc:sldChg chg="add">
        <pc:chgData name="Cooper, Benjamin" userId="4e6d6a2f-2bf5-4843-afef-c899fee87a24" providerId="ADAL" clId="{26925317-AAFA-4459-AA7A-3EDE50AEFE08}" dt="2026-06-22T03:12:00.527" v="64"/>
        <pc:sldMkLst>
          <pc:docMk/>
          <pc:sldMk cId="1343239" sldId="2389"/>
        </pc:sldMkLst>
      </pc:sldChg>
      <pc:sldChg chg="add">
        <pc:chgData name="Cooper, Benjamin" userId="4e6d6a2f-2bf5-4843-afef-c899fee87a24" providerId="ADAL" clId="{26925317-AAFA-4459-AA7A-3EDE50AEFE08}" dt="2026-06-22T03:12:06.961" v="66"/>
        <pc:sldMkLst>
          <pc:docMk/>
          <pc:sldMk cId="1044079374" sldId="2390"/>
        </pc:sldMkLst>
      </pc:sldChg>
      <pc:sldChg chg="add">
        <pc:chgData name="Cooper, Benjamin" userId="4e6d6a2f-2bf5-4843-afef-c899fee87a24" providerId="ADAL" clId="{26925317-AAFA-4459-AA7A-3EDE50AEFE08}" dt="2026-06-22T03:12:12.123" v="68"/>
        <pc:sldMkLst>
          <pc:docMk/>
          <pc:sldMk cId="915487301" sldId="2391"/>
        </pc:sldMkLst>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solidFill>
              <a:schemeClr val="bg1"/>
            </a:solidFill>
            <a:ln>
              <a:solidFill>
                <a:schemeClr val="bg2"/>
              </a:solidFill>
            </a:ln>
            <a:effectLst/>
          </c:spPr>
          <c:invertIfNegative val="0"/>
          <c:dPt>
            <c:idx val="4"/>
            <c:invertIfNegative val="0"/>
            <c:bubble3D val="0"/>
            <c:spPr>
              <a:solidFill>
                <a:schemeClr val="bg1"/>
              </a:solidFill>
              <a:ln>
                <a:solidFill>
                  <a:schemeClr val="bg2"/>
                </a:solidFill>
              </a:ln>
              <a:effectLst/>
            </c:spPr>
            <c:extLst>
              <c:ext xmlns:c16="http://schemas.microsoft.com/office/drawing/2014/chart" uri="{C3380CC4-5D6E-409C-BE32-E72D297353CC}">
                <c16:uniqueId val="{00000001-299A-43FD-851D-65DD364C12B4}"/>
              </c:ext>
            </c:extLst>
          </c:dPt>
          <c:dPt>
            <c:idx val="5"/>
            <c:invertIfNegative val="0"/>
            <c:bubble3D val="0"/>
            <c:spPr>
              <a:solidFill>
                <a:schemeClr val="accent1"/>
              </a:solidFill>
              <a:ln>
                <a:solidFill>
                  <a:schemeClr val="accent1"/>
                </a:solidFill>
              </a:ln>
              <a:effectLst/>
            </c:spPr>
            <c:extLst>
              <c:ext xmlns:c16="http://schemas.microsoft.com/office/drawing/2014/chart" uri="{C3380CC4-5D6E-409C-BE32-E72D297353CC}">
                <c16:uniqueId val="{00000003-299A-43FD-851D-65DD364C12B4}"/>
              </c:ext>
            </c:extLst>
          </c:dPt>
          <c:dPt>
            <c:idx val="9"/>
            <c:invertIfNegative val="0"/>
            <c:bubble3D val="0"/>
            <c:spPr>
              <a:solidFill>
                <a:schemeClr val="bg1"/>
              </a:solidFill>
              <a:ln>
                <a:solidFill>
                  <a:schemeClr val="bg2"/>
                </a:solidFill>
              </a:ln>
              <a:effectLst/>
            </c:spPr>
            <c:extLst>
              <c:ext xmlns:c16="http://schemas.microsoft.com/office/drawing/2014/chart" uri="{C3380CC4-5D6E-409C-BE32-E72D297353CC}">
                <c16:uniqueId val="{00000005-299A-43FD-851D-65DD364C12B4}"/>
              </c:ext>
            </c:extLst>
          </c:dPt>
          <c:dLbls>
            <c:dLbl>
              <c:idx val="5"/>
              <c:tx>
                <c:rich>
                  <a:bodyPr/>
                  <a:lstStyle/>
                  <a:p>
                    <a:fld id="{7FC2462D-6FCD-45AC-BD43-AF9B48380E67}" type="VALUE">
                      <a:rPr lang="en-US">
                        <a:solidFill>
                          <a:schemeClr val="bg1"/>
                        </a:solidFill>
                      </a:rPr>
                      <a:pPr/>
                      <a:t>[VALUE]</a:t>
                    </a:fld>
                    <a:endParaRPr lang="en-US"/>
                  </a:p>
                </c:rich>
              </c:tx>
              <c:dLblPos val="in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299A-43FD-851D-65DD364C12B4}"/>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2"/>
                    </a:solidFill>
                    <a:effectLst/>
                    <a:latin typeface="+mj-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Sheet1!$A$2:$A$14</c:f>
              <c:strCache>
                <c:ptCount val="13"/>
                <c:pt idx="0">
                  <c:v>Other/Unknown/Non-diagnostic</c:v>
                </c:pt>
                <c:pt idx="1">
                  <c:v>Non-ST-elevation Myocardial Infarction</c:v>
                </c:pt>
                <c:pt idx="2">
                  <c:v>Pulmonary Embolus</c:v>
                </c:pt>
                <c:pt idx="3">
                  <c:v>Tachycardia Related</c:v>
                </c:pt>
                <c:pt idx="4">
                  <c:v>Right Bundle Branch Block</c:v>
                </c:pt>
                <c:pt idx="5">
                  <c:v>Left Ventricular Hypertrophy</c:v>
                </c:pt>
                <c:pt idx="6">
                  <c:v>Vasospasm</c:v>
                </c:pt>
                <c:pt idx="7">
                  <c:v>Myocarditis</c:v>
                </c:pt>
                <c:pt idx="8">
                  <c:v>Stress Cardiomyopathy</c:v>
                </c:pt>
                <c:pt idx="9">
                  <c:v>Left Bundle Branch Block/Pacemaker</c:v>
                </c:pt>
                <c:pt idx="10">
                  <c:v>Pericarditis</c:v>
                </c:pt>
                <c:pt idx="11">
                  <c:v>Early Repolarization</c:v>
                </c:pt>
                <c:pt idx="12">
                  <c:v>Previous Myocardial Infarction</c:v>
                </c:pt>
              </c:strCache>
            </c:strRef>
          </c:cat>
          <c:val>
            <c:numRef>
              <c:f>Sheet1!$C$2:$C$14</c:f>
              <c:numCache>
                <c:formatCode>0%</c:formatCode>
                <c:ptCount val="13"/>
                <c:pt idx="0">
                  <c:v>0.16577540106951871</c:v>
                </c:pt>
                <c:pt idx="1">
                  <c:v>1.06951871657754E-2</c:v>
                </c:pt>
                <c:pt idx="2">
                  <c:v>1.06951871657754E-2</c:v>
                </c:pt>
                <c:pt idx="3">
                  <c:v>1.6042780748663103E-2</c:v>
                </c:pt>
                <c:pt idx="4">
                  <c:v>1.6042780748663103E-2</c:v>
                </c:pt>
                <c:pt idx="5">
                  <c:v>4.8128342245989303E-2</c:v>
                </c:pt>
                <c:pt idx="6">
                  <c:v>6.9518716577540107E-2</c:v>
                </c:pt>
                <c:pt idx="7">
                  <c:v>8.0213903743315509E-2</c:v>
                </c:pt>
                <c:pt idx="8">
                  <c:v>9.0909090909090912E-2</c:v>
                </c:pt>
                <c:pt idx="9">
                  <c:v>9.6256684491978606E-2</c:v>
                </c:pt>
                <c:pt idx="10">
                  <c:v>0.10695187165775401</c:v>
                </c:pt>
                <c:pt idx="11">
                  <c:v>0.13368983957219252</c:v>
                </c:pt>
                <c:pt idx="12">
                  <c:v>0.15508021390374332</c:v>
                </c:pt>
              </c:numCache>
            </c:numRef>
          </c:val>
          <c:extLst>
            <c:ext xmlns:c16="http://schemas.microsoft.com/office/drawing/2014/chart" uri="{C3380CC4-5D6E-409C-BE32-E72D297353CC}">
              <c16:uniqueId val="{00000006-299A-43FD-851D-65DD364C12B4}"/>
            </c:ext>
          </c:extLst>
        </c:ser>
        <c:dLbls>
          <c:showLegendKey val="0"/>
          <c:showVal val="0"/>
          <c:showCatName val="0"/>
          <c:showSerName val="0"/>
          <c:showPercent val="0"/>
          <c:showBubbleSize val="0"/>
        </c:dLbls>
        <c:gapWidth val="25"/>
        <c:axId val="1304985168"/>
        <c:axId val="1197918640"/>
      </c:barChart>
      <c:catAx>
        <c:axId val="130498516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bg2"/>
                </a:solidFill>
                <a:latin typeface="+mj-lt"/>
                <a:ea typeface="+mn-ea"/>
                <a:cs typeface="+mn-cs"/>
              </a:defRPr>
            </a:pPr>
            <a:endParaRPr lang="en-US"/>
          </a:p>
        </c:txPr>
        <c:crossAx val="1197918640"/>
        <c:crosses val="autoZero"/>
        <c:auto val="1"/>
        <c:lblAlgn val="ctr"/>
        <c:lblOffset val="100"/>
        <c:noMultiLvlLbl val="0"/>
      </c:catAx>
      <c:valAx>
        <c:axId val="1197918640"/>
        <c:scaling>
          <c:orientation val="minMax"/>
        </c:scaling>
        <c:delete val="1"/>
        <c:axPos val="b"/>
        <c:numFmt formatCode="0%" sourceLinked="1"/>
        <c:majorTickMark val="none"/>
        <c:minorTickMark val="none"/>
        <c:tickLblPos val="nextTo"/>
        <c:crossAx val="130498516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8-31T01:35:04.916"/>
    </inkml:context>
    <inkml:brush xml:id="br0">
      <inkml:brushProperty name="width" value="0.05" units="cm"/>
      <inkml:brushProperty name="height" value="0.05" units="cm"/>
    </inkml:brush>
  </inkml:definitions>
  <inkml:trace contextRef="#ctx0" brushRef="#br0">1 1 24575,'0'0'-8191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33023C9-BAA3-41EA-AE30-D6F4A0E435B5}" type="datetimeFigureOut">
              <a:rPr lang="en-US" smtClean="0"/>
              <a:t>6/21/2026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DFC372D-4ED0-4349-A599-5935843CE418}" type="slidenum">
              <a:rPr lang="en-US" smtClean="0"/>
              <a:t>‹#›</a:t>
            </a:fld>
            <a:endParaRPr lang="en-US"/>
          </a:p>
        </p:txBody>
      </p:sp>
    </p:spTree>
    <p:extLst>
      <p:ext uri="{BB962C8B-B14F-4D97-AF65-F5344CB8AC3E}">
        <p14:creationId xmlns:p14="http://schemas.microsoft.com/office/powerpoint/2010/main" val="15037214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DFC372D-4ED0-4349-A599-5935843CE418}" type="slidenum">
              <a:rPr lang="en-US" smtClean="0"/>
              <a:t>1</a:t>
            </a:fld>
            <a:endParaRPr lang="en-US"/>
          </a:p>
        </p:txBody>
      </p:sp>
    </p:spTree>
    <p:extLst>
      <p:ext uri="{BB962C8B-B14F-4D97-AF65-F5344CB8AC3E}">
        <p14:creationId xmlns:p14="http://schemas.microsoft.com/office/powerpoint/2010/main" val="13920098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Second Degree Atrioventricular Block with 2:1 Conduction.</a:t>
            </a:r>
          </a:p>
          <a:p>
            <a:endParaRPr/>
          </a:p>
          <a:p>
            <a:r>
              <a:t>Second Degree Atrioventricular Block with 2:1 Conduction, Right Bundle Branch Block, Left Anterior Fascicular Block. P waves are conducted in a 2:1 ratio, with every other P wave “dropped”, or failing to conduct through the atrioventricular node. When P waves are conducted but intermittently “dropped,” it is referred to as second degree atrioventricular block. When atrioventricular block occurs in a 2:1 ratio, it is impossible to distinguish between Mobitz I and Mobitz II (previously described in case 77); therefore, it is simply referred to as “2:1 atrioventricular block.” Given this patient’s extensive conduction disease, a permanent pacemaker was placed.</a:t>
            </a:r>
          </a:p>
        </p:txBody>
      </p:sp>
      <p:sp>
        <p:nvSpPr>
          <p:cNvPr id="4" name="Slide Number Placeholder 3"/>
          <p:cNvSpPr>
            <a:spLocks noGrp="1"/>
          </p:cNvSpPr>
          <p:nvPr>
            <p:ph type="sldNum" sz="quarter" idx="10"/>
          </p:nvPr>
        </p:nvSpPr>
        <p:spPr/>
        <p:txBody>
          <a:bodyPr/>
          <a:lstStyle/>
          <a:p>
            <a:fld id="{BDFC372D-4ED0-4349-A599-5935843CE418}" type="slidenum">
              <a:rPr lang="en-US" smtClean="0"/>
              <a:t>3</a:t>
            </a:fld>
            <a:endParaRPr lang="en-US"/>
          </a:p>
        </p:txBody>
      </p:sp>
    </p:spTree>
    <p:extLst>
      <p:ext uri="{BB962C8B-B14F-4D97-AF65-F5344CB8AC3E}">
        <p14:creationId xmlns:p14="http://schemas.microsoft.com/office/powerpoint/2010/main" val="30700406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1A69D1-AF02-C09F-1F8F-BFC97C7AD0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F504A9-0EAA-88FC-E9E2-BB133096960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3372D08-FEA5-56A2-A3E3-A591CB115017}"/>
              </a:ext>
            </a:extLst>
          </p:cNvPr>
          <p:cNvSpPr>
            <a:spLocks noGrp="1"/>
          </p:cNvSpPr>
          <p:nvPr>
            <p:ph type="body" idx="1"/>
          </p:nvPr>
        </p:nvSpPr>
        <p:spPr/>
        <p:txBody>
          <a:bodyPr/>
          <a:lstStyle/>
          <a:p>
            <a:r>
              <a:t>Multifocal Atrial Tachycardia.</a:t>
            </a:r>
          </a:p>
          <a:p>
            <a:endParaRPr/>
          </a:p>
          <a:p>
            <a:r>
              <a:t>Multifocal Atrial Tachycardia, Low Voltage. Multifocal atrial tachycardia is an irregularly irregular rhythm, typically between 100-150 beats per minute, that arises from multiple ectopic foci within the atria. It is most often seen in patients with advanced lung disease, such as chronic obstructive pulmonary disease. It is defined by a rate greater than 100 beats per minute with at least three morphologically distinct atrial complexes, varying P-P intervals, and an isoelectric baseline between P waves (Figure 59). This patient had chronic obstructive lung disease, and the low voltage (previously defined in case 51) was due to increased impedance from hyperinflated lungs.</a:t>
            </a:r>
          </a:p>
        </p:txBody>
      </p:sp>
      <p:sp>
        <p:nvSpPr>
          <p:cNvPr id="4" name="Slide Number Placeholder 3">
            <a:extLst>
              <a:ext uri="{FF2B5EF4-FFF2-40B4-BE49-F238E27FC236}">
                <a16:creationId xmlns:a16="http://schemas.microsoft.com/office/drawing/2014/main" id="{1A0905CB-4EE1-ED6D-C7B0-6EFC3DF7B345}"/>
              </a:ext>
            </a:extLst>
          </p:cNvPr>
          <p:cNvSpPr>
            <a:spLocks noGrp="1"/>
          </p:cNvSpPr>
          <p:nvPr>
            <p:ph type="sldNum" sz="quarter" idx="10"/>
          </p:nvPr>
        </p:nvSpPr>
        <p:spPr/>
        <p:txBody>
          <a:bodyPr/>
          <a:lstStyle/>
          <a:p>
            <a:fld id="{BDFC372D-4ED0-4349-A599-5935843CE418}" type="slidenum">
              <a:rPr lang="en-US" smtClean="0"/>
              <a:t>5</a:t>
            </a:fld>
            <a:endParaRPr lang="en-US"/>
          </a:p>
        </p:txBody>
      </p:sp>
    </p:spTree>
    <p:extLst>
      <p:ext uri="{BB962C8B-B14F-4D97-AF65-F5344CB8AC3E}">
        <p14:creationId xmlns:p14="http://schemas.microsoft.com/office/powerpoint/2010/main" val="40563729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31E874-0C21-8D80-7EA2-2ECDED8A34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5D257E-BC74-9523-74BF-76EC83FF8C3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7FCF642-E024-13F1-7A25-9F77B68BDCA1}"/>
              </a:ext>
            </a:extLst>
          </p:cNvPr>
          <p:cNvSpPr>
            <a:spLocks noGrp="1"/>
          </p:cNvSpPr>
          <p:nvPr>
            <p:ph type="body" idx="1"/>
          </p:nvPr>
        </p:nvSpPr>
        <p:spPr/>
        <p:txBody>
          <a:bodyPr/>
          <a:lstStyle/>
          <a:p>
            <a:r>
              <a:t>Ventricular Tachycardia.</a:t>
            </a:r>
          </a:p>
          <a:p>
            <a:endParaRPr/>
          </a:p>
          <a:p>
            <a:r>
              <a:t>Ventricular Tachycardia. Concordance of the complexes across the precordium (i.e., all the QRS complexes are going in the same direction) and the presence of Josephson's sign – notching of the S wave near its nadir, best seen in the inferior leads (II, III, aVF) and previously described in case 21 – favors ventricular tachycardia. Up to 80% of cases of all wide complex tachycardia are ventricular tachycardia, and none of the available algorithms for differentiating wide complex tachycardia perform well in the acute setting. When in doubt, it is safest to assume that regular wide complex tachycardia is ventricular tachycardia.</a:t>
            </a:r>
          </a:p>
        </p:txBody>
      </p:sp>
      <p:sp>
        <p:nvSpPr>
          <p:cNvPr id="4" name="Slide Number Placeholder 3">
            <a:extLst>
              <a:ext uri="{FF2B5EF4-FFF2-40B4-BE49-F238E27FC236}">
                <a16:creationId xmlns:a16="http://schemas.microsoft.com/office/drawing/2014/main" id="{BDFA1E55-C4CD-1AA1-F563-3AE6160B4A22}"/>
              </a:ext>
            </a:extLst>
          </p:cNvPr>
          <p:cNvSpPr>
            <a:spLocks noGrp="1"/>
          </p:cNvSpPr>
          <p:nvPr>
            <p:ph type="sldNum" sz="quarter" idx="10"/>
          </p:nvPr>
        </p:nvSpPr>
        <p:spPr/>
        <p:txBody>
          <a:bodyPr/>
          <a:lstStyle/>
          <a:p>
            <a:fld id="{BDFC372D-4ED0-4349-A599-5935843CE418}" type="slidenum">
              <a:rPr lang="en-US" smtClean="0"/>
              <a:t>7</a:t>
            </a:fld>
            <a:endParaRPr lang="en-US"/>
          </a:p>
        </p:txBody>
      </p:sp>
    </p:spTree>
    <p:extLst>
      <p:ext uri="{BB962C8B-B14F-4D97-AF65-F5344CB8AC3E}">
        <p14:creationId xmlns:p14="http://schemas.microsoft.com/office/powerpoint/2010/main" val="33881726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106FA9-00F8-7C5A-4436-B483E55B14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58CCA68-96DF-688C-4A5D-BCD5C565325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997CC02-CA2E-4A73-2DD8-116231CD6C7C}"/>
              </a:ext>
            </a:extLst>
          </p:cNvPr>
          <p:cNvSpPr>
            <a:spLocks noGrp="1"/>
          </p:cNvSpPr>
          <p:nvPr>
            <p:ph type="body" idx="1"/>
          </p:nvPr>
        </p:nvSpPr>
        <p:spPr/>
        <p:txBody>
          <a:bodyPr/>
          <a:lstStyle/>
          <a:p>
            <a:r>
              <a:t>Left Ventricular Hypertrophy.</a:t>
            </a:r>
          </a:p>
          <a:p>
            <a:endParaRPr/>
          </a:p>
          <a:p>
            <a:r>
              <a:t>Left Ventricular Hypertrophy, T-wave Inversions. Left ventricular hypertrophy with associated inferolateral ST-segment depressions, repolarization abnormalities, and large QRS complexes. The T-wave inversions are asymmetric consistent with a "strain" appearance (Figure 60).</a:t>
            </a:r>
          </a:p>
        </p:txBody>
      </p:sp>
      <p:sp>
        <p:nvSpPr>
          <p:cNvPr id="4" name="Slide Number Placeholder 3">
            <a:extLst>
              <a:ext uri="{FF2B5EF4-FFF2-40B4-BE49-F238E27FC236}">
                <a16:creationId xmlns:a16="http://schemas.microsoft.com/office/drawing/2014/main" id="{3A93CEAA-C0EF-B635-1C16-7B3CFE645E7B}"/>
              </a:ext>
            </a:extLst>
          </p:cNvPr>
          <p:cNvSpPr>
            <a:spLocks noGrp="1"/>
          </p:cNvSpPr>
          <p:nvPr>
            <p:ph type="sldNum" sz="quarter" idx="10"/>
          </p:nvPr>
        </p:nvSpPr>
        <p:spPr/>
        <p:txBody>
          <a:bodyPr/>
          <a:lstStyle/>
          <a:p>
            <a:fld id="{BDFC372D-4ED0-4349-A599-5935843CE418}" type="slidenum">
              <a:rPr lang="en-US" smtClean="0"/>
              <a:t>9</a:t>
            </a:fld>
            <a:endParaRPr lang="en-US"/>
          </a:p>
        </p:txBody>
      </p:sp>
    </p:spTree>
    <p:extLst>
      <p:ext uri="{BB962C8B-B14F-4D97-AF65-F5344CB8AC3E}">
        <p14:creationId xmlns:p14="http://schemas.microsoft.com/office/powerpoint/2010/main" val="7979213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6B0AA7-0847-2582-DA7B-9E5157AB187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8F82C98-EC6A-DBF4-91CD-16942E3117F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ED8AFD5-DDBD-D2D2-175E-DE474ECE1B50}"/>
              </a:ext>
            </a:extLst>
          </p:cNvPr>
          <p:cNvSpPr>
            <a:spLocks noGrp="1"/>
          </p:cNvSpPr>
          <p:nvPr>
            <p:ph type="body" idx="1"/>
          </p:nvPr>
        </p:nvSpPr>
        <p:spPr/>
        <p:txBody>
          <a:bodyPr/>
          <a:lstStyle/>
          <a:p>
            <a:r>
              <a:rPr lang="en-US"/>
              <a:t>Sensitivity 77%</a:t>
            </a:r>
          </a:p>
          <a:p>
            <a:r>
              <a:rPr lang="en-US"/>
              <a:t>Specificity 91%</a:t>
            </a:r>
          </a:p>
        </p:txBody>
      </p:sp>
      <p:sp>
        <p:nvSpPr>
          <p:cNvPr id="4" name="Slide Number Placeholder 3">
            <a:extLst>
              <a:ext uri="{FF2B5EF4-FFF2-40B4-BE49-F238E27FC236}">
                <a16:creationId xmlns:a16="http://schemas.microsoft.com/office/drawing/2014/main" id="{CD5E31D0-1DE9-5C3E-974F-EABA644836A2}"/>
              </a:ext>
            </a:extLst>
          </p:cNvPr>
          <p:cNvSpPr>
            <a:spLocks noGrp="1"/>
          </p:cNvSpPr>
          <p:nvPr>
            <p:ph type="sldNum" sz="quarter" idx="5"/>
          </p:nvPr>
        </p:nvSpPr>
        <p:spPr/>
        <p:txBody>
          <a:bodyPr/>
          <a:lstStyle/>
          <a:p>
            <a:fld id="{BDFC372D-4ED0-4349-A599-5935843CE418}" type="slidenum">
              <a:rPr lang="en-US" smtClean="0"/>
              <a:t>11</a:t>
            </a:fld>
            <a:endParaRPr lang="en-US"/>
          </a:p>
        </p:txBody>
      </p:sp>
    </p:spTree>
    <p:extLst>
      <p:ext uri="{BB962C8B-B14F-4D97-AF65-F5344CB8AC3E}">
        <p14:creationId xmlns:p14="http://schemas.microsoft.com/office/powerpoint/2010/main" val="20608285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521F10-96A5-BD1F-4F9D-46233D2661A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DBD91A4-0B5D-D2B7-F305-0A1594AF7B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AC0D28C-B547-CD1F-776D-41A9AC915659}"/>
              </a:ext>
            </a:extLst>
          </p:cNvPr>
          <p:cNvSpPr>
            <a:spLocks noGrp="1"/>
          </p:cNvSpPr>
          <p:nvPr>
            <p:ph type="body" idx="1"/>
          </p:nvPr>
        </p:nvSpPr>
        <p:spPr/>
        <p:txBody>
          <a:bodyPr/>
          <a:lstStyle/>
          <a:p>
            <a:r>
              <a:t>Pacemaker Mediated Tachycardia.</a:t>
            </a:r>
          </a:p>
          <a:p>
            <a:endParaRPr/>
          </a:p>
          <a:p>
            <a:r>
              <a:t>Pacemaker Mediated Tachycardia, Pacemaker Malfunction. Pacemaker-mediated tachycardia (PMT), or endless loop tachycardia, is a reentrant tachycardia in which the pacemaker forms the anterograde pathway, and the atrioventricular node forms the retrograde pathway, leading to a pacemaker-sensed retrograde P’ wave. It occurs in patients with dual chamber pacemakers. The rate is usually at or near the programmed upper limit and can be terminated by slowing conduction through the atrioventricular node (e.g., adenosine) or activating asynchronous mode of the pacemaker by placing a magnet over the pacing generator. This patient received amiodarone and the arrhythmia ceased.</a:t>
            </a:r>
          </a:p>
        </p:txBody>
      </p:sp>
      <p:sp>
        <p:nvSpPr>
          <p:cNvPr id="4" name="Slide Number Placeholder 3">
            <a:extLst>
              <a:ext uri="{FF2B5EF4-FFF2-40B4-BE49-F238E27FC236}">
                <a16:creationId xmlns:a16="http://schemas.microsoft.com/office/drawing/2014/main" id="{BBDB58BD-BCC8-FF00-1935-AD93033D1896}"/>
              </a:ext>
            </a:extLst>
          </p:cNvPr>
          <p:cNvSpPr>
            <a:spLocks noGrp="1"/>
          </p:cNvSpPr>
          <p:nvPr>
            <p:ph type="sldNum" sz="quarter" idx="10"/>
          </p:nvPr>
        </p:nvSpPr>
        <p:spPr/>
        <p:txBody>
          <a:bodyPr/>
          <a:lstStyle/>
          <a:p>
            <a:fld id="{BDFC372D-4ED0-4349-A599-5935843CE418}" type="slidenum">
              <a:rPr lang="en-US" smtClean="0"/>
              <a:t>13</a:t>
            </a:fld>
            <a:endParaRPr lang="en-US"/>
          </a:p>
        </p:txBody>
      </p:sp>
    </p:spTree>
    <p:extLst>
      <p:ext uri="{BB962C8B-B14F-4D97-AF65-F5344CB8AC3E}">
        <p14:creationId xmlns:p14="http://schemas.microsoft.com/office/powerpoint/2010/main" val="4994593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3064AC-5E71-21CC-4883-D876A53237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D18096E-A3DF-D5A8-E8BA-09A57F4E0F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383339C-CCC3-F3A6-96CC-9BACCAD88742}"/>
              </a:ext>
            </a:extLst>
          </p:cNvPr>
          <p:cNvSpPr>
            <a:spLocks noGrp="1"/>
          </p:cNvSpPr>
          <p:nvPr>
            <p:ph type="body" idx="1"/>
          </p:nvPr>
        </p:nvSpPr>
        <p:spPr/>
        <p:txBody>
          <a:bodyPr/>
          <a:lstStyle/>
          <a:p>
            <a:r>
              <a:t>Junctional Bradycardia.</a:t>
            </a:r>
          </a:p>
          <a:p>
            <a:endParaRPr/>
          </a:p>
          <a:p>
            <a:r>
              <a:t>Junctional Bradycardia. This is a junctional rhythm with retrograde atrial conduction. Notice the retrograde P’ waves immediately following the QRS complexes. P waves conducted via sinoatrial activity are negatively deflected in V1 and upright in the inferior leads; retrograde conduction depolarizes the atria in the opposite direction, leading to upright P’ waves in V1 and negatively deflected P’ waves in the inferior leads (Figure 61).</a:t>
            </a:r>
          </a:p>
        </p:txBody>
      </p:sp>
      <p:sp>
        <p:nvSpPr>
          <p:cNvPr id="4" name="Slide Number Placeholder 3">
            <a:extLst>
              <a:ext uri="{FF2B5EF4-FFF2-40B4-BE49-F238E27FC236}">
                <a16:creationId xmlns:a16="http://schemas.microsoft.com/office/drawing/2014/main" id="{DB957D18-E637-C369-EB98-69B2DE7411E9}"/>
              </a:ext>
            </a:extLst>
          </p:cNvPr>
          <p:cNvSpPr>
            <a:spLocks noGrp="1"/>
          </p:cNvSpPr>
          <p:nvPr>
            <p:ph type="sldNum" sz="quarter" idx="10"/>
          </p:nvPr>
        </p:nvSpPr>
        <p:spPr/>
        <p:txBody>
          <a:bodyPr/>
          <a:lstStyle/>
          <a:p>
            <a:fld id="{BDFC372D-4ED0-4349-A599-5935843CE418}" type="slidenum">
              <a:rPr lang="en-US" smtClean="0"/>
              <a:t>15</a:t>
            </a:fld>
            <a:endParaRPr lang="en-US"/>
          </a:p>
        </p:txBody>
      </p:sp>
    </p:spTree>
    <p:extLst>
      <p:ext uri="{BB962C8B-B14F-4D97-AF65-F5344CB8AC3E}">
        <p14:creationId xmlns:p14="http://schemas.microsoft.com/office/powerpoint/2010/main" val="7268789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0CBA8B-D54D-4BDE-AA27-5C0323FB0EA4}"/>
              </a:ext>
            </a:extLst>
          </p:cNvPr>
          <p:cNvSpPr>
            <a:spLocks noGrp="1"/>
          </p:cNvSpPr>
          <p:nvPr>
            <p:ph type="ctrTitle"/>
          </p:nvPr>
        </p:nvSpPr>
        <p:spPr>
          <a:xfrm>
            <a:off x="1524000" y="1122363"/>
            <a:ext cx="9144000" cy="2387600"/>
          </a:xfrm>
        </p:spPr>
        <p:txBody>
          <a:bodyPr anchor="b"/>
          <a:lstStyle>
            <a:lvl1pPr algn="ctr">
              <a:defRPr sz="6000">
                <a:latin typeface="Nunito Sans" panose="00000500000000000000" pitchFamily="2" charset="0"/>
              </a:defRPr>
            </a:lvl1pPr>
          </a:lstStyle>
          <a:p>
            <a:r>
              <a:rPr lang="en-US"/>
              <a:t>Click to edit Master title style</a:t>
            </a:r>
          </a:p>
        </p:txBody>
      </p:sp>
      <p:sp>
        <p:nvSpPr>
          <p:cNvPr id="3" name="Subtitle 2">
            <a:extLst>
              <a:ext uri="{FF2B5EF4-FFF2-40B4-BE49-F238E27FC236}">
                <a16:creationId xmlns:a16="http://schemas.microsoft.com/office/drawing/2014/main" id="{4F975B93-CF04-46A5-8945-EC3A4B57841F}"/>
              </a:ext>
            </a:extLst>
          </p:cNvPr>
          <p:cNvSpPr>
            <a:spLocks noGrp="1"/>
          </p:cNvSpPr>
          <p:nvPr>
            <p:ph type="subTitle" idx="1"/>
          </p:nvPr>
        </p:nvSpPr>
        <p:spPr>
          <a:xfrm>
            <a:off x="1524000" y="3602038"/>
            <a:ext cx="9144000" cy="1655762"/>
          </a:xfrm>
        </p:spPr>
        <p:txBody>
          <a:bodyPr/>
          <a:lstStyle>
            <a:lvl1pPr marL="0" indent="0" algn="ctr">
              <a:buNone/>
              <a:defRPr sz="2400">
                <a:latin typeface="Nunito Sans" panose="000005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1B9152F-7ED2-4542-9D80-C008162631BA}"/>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42FDFE5A-A218-4346-A133-27DC6D9F411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BC8F6FF-BCF4-42E5-8897-3024D4400BE8}"/>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7115114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F3F7B2-1D9C-4480-A73F-59AE3D3A3AFB}"/>
              </a:ext>
            </a:extLst>
          </p:cNvPr>
          <p:cNvSpPr>
            <a:spLocks noGrp="1"/>
          </p:cNvSpPr>
          <p:nvPr>
            <p:ph type="title"/>
          </p:nvPr>
        </p:nvSpPr>
        <p:spPr/>
        <p:txBody>
          <a:bodyPr/>
          <a:lstStyle>
            <a:lvl1pPr>
              <a:defRPr b="1">
                <a:latin typeface="Nunito Sans" panose="00000500000000000000" pitchFamily="2" charset="0"/>
              </a:defRPr>
            </a:lvl1pPr>
          </a:lstStyle>
          <a:p>
            <a:r>
              <a:rPr lang="en-US"/>
              <a:t>Click to edit Master title style</a:t>
            </a:r>
          </a:p>
        </p:txBody>
      </p:sp>
      <p:sp>
        <p:nvSpPr>
          <p:cNvPr id="3" name="Content Placeholder 2">
            <a:extLst>
              <a:ext uri="{FF2B5EF4-FFF2-40B4-BE49-F238E27FC236}">
                <a16:creationId xmlns:a16="http://schemas.microsoft.com/office/drawing/2014/main" id="{A7D06DEF-628D-4C06-A523-989F9AB8DABE}"/>
              </a:ext>
            </a:extLst>
          </p:cNvPr>
          <p:cNvSpPr>
            <a:spLocks noGrp="1"/>
          </p:cNvSpPr>
          <p:nvPr>
            <p:ph idx="1"/>
          </p:nvPr>
        </p:nvSpPr>
        <p:spPr/>
        <p:txBody>
          <a:bodyPr/>
          <a:lstStyle>
            <a:lvl1pPr>
              <a:defRPr>
                <a:latin typeface="Nunito Sans" panose="00000500000000000000" pitchFamily="2" charset="0"/>
              </a:defRPr>
            </a:lvl1pPr>
            <a:lvl2pPr>
              <a:defRPr>
                <a:latin typeface="Nunito Sans" panose="00000500000000000000" pitchFamily="2" charset="0"/>
              </a:defRPr>
            </a:lvl2pPr>
            <a:lvl3pPr>
              <a:defRPr>
                <a:latin typeface="Nunito Sans" panose="00000500000000000000" pitchFamily="2" charset="0"/>
              </a:defRPr>
            </a:lvl3pPr>
            <a:lvl4pPr>
              <a:defRPr>
                <a:latin typeface="Nunito Sans" panose="00000500000000000000" pitchFamily="2" charset="0"/>
              </a:defRPr>
            </a:lvl4pPr>
            <a:lvl5pPr>
              <a:defRPr>
                <a:latin typeface="Nunito Sans" panose="00000500000000000000" pitchFamily="2"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3F4B5E-F757-49AE-9C0F-F87D5CBBDD99}"/>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E5C8B0E2-642F-4737-9B95-2F72D3D0C8B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B00BCF6-F6FB-4483-9F77-0F05A780FD50}"/>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42591063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3E4A53-E324-425D-B3D8-10BAB2E84BF6}"/>
              </a:ext>
            </a:extLst>
          </p:cNvPr>
          <p:cNvSpPr>
            <a:spLocks noGrp="1"/>
          </p:cNvSpPr>
          <p:nvPr>
            <p:ph type="title"/>
          </p:nvPr>
        </p:nvSpPr>
        <p:spPr>
          <a:xfrm>
            <a:off x="831850" y="1709738"/>
            <a:ext cx="10515600" cy="2852737"/>
          </a:xfrm>
        </p:spPr>
        <p:txBody>
          <a:bodyPr anchor="b"/>
          <a:lstStyle>
            <a:lvl1pPr>
              <a:defRPr sz="6000" b="1">
                <a:latin typeface="Nunito Sans" panose="00000500000000000000" pitchFamily="2" charset="0"/>
              </a:defRPr>
            </a:lvl1pPr>
          </a:lstStyle>
          <a:p>
            <a:r>
              <a:rPr lang="en-US"/>
              <a:t>Click to edit Master title style</a:t>
            </a:r>
          </a:p>
        </p:txBody>
      </p:sp>
      <p:sp>
        <p:nvSpPr>
          <p:cNvPr id="3" name="Text Placeholder 2">
            <a:extLst>
              <a:ext uri="{FF2B5EF4-FFF2-40B4-BE49-F238E27FC236}">
                <a16:creationId xmlns:a16="http://schemas.microsoft.com/office/drawing/2014/main" id="{3B086EF7-7136-45F8-94E1-F056C2319C5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83563602-B833-4BBC-A469-0CAE34076D8B}"/>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09BCED8F-4809-47DB-B624-E7E2C98140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F9742EC-7663-4385-89EC-364381F924BB}"/>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6326208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F521F-D648-431C-890F-B283745B2139}"/>
              </a:ext>
            </a:extLst>
          </p:cNvPr>
          <p:cNvSpPr>
            <a:spLocks noGrp="1"/>
          </p:cNvSpPr>
          <p:nvPr>
            <p:ph type="title"/>
          </p:nvPr>
        </p:nvSpPr>
        <p:spPr/>
        <p:txBody>
          <a:bodyPr/>
          <a:lstStyle>
            <a:lvl1pPr>
              <a:defRPr b="1"/>
            </a:lvl1pPr>
          </a:lstStyle>
          <a:p>
            <a:r>
              <a:rPr lang="en-US"/>
              <a:t>Click to edit Master title style</a:t>
            </a:r>
          </a:p>
        </p:txBody>
      </p:sp>
      <p:sp>
        <p:nvSpPr>
          <p:cNvPr id="3" name="Content Placeholder 2">
            <a:extLst>
              <a:ext uri="{FF2B5EF4-FFF2-40B4-BE49-F238E27FC236}">
                <a16:creationId xmlns:a16="http://schemas.microsoft.com/office/drawing/2014/main" id="{5BFC8992-021B-4E52-9D0E-0DEC47E16A93}"/>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2C29FF6-84BA-410F-9021-6D142E4F0E6D}"/>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13301B6-A373-4D99-B897-6FC450F1FD42}"/>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6" name="Footer Placeholder 5">
            <a:extLst>
              <a:ext uri="{FF2B5EF4-FFF2-40B4-BE49-F238E27FC236}">
                <a16:creationId xmlns:a16="http://schemas.microsoft.com/office/drawing/2014/main" id="{7345CDFD-9DE0-40D5-BE9E-8E09515E72B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2EF4246-52A9-4427-A0E3-D63245827749}"/>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41699777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376290-DCAF-4251-BAF4-6FEC2853A246}"/>
              </a:ext>
            </a:extLst>
          </p:cNvPr>
          <p:cNvSpPr>
            <a:spLocks noGrp="1"/>
          </p:cNvSpPr>
          <p:nvPr>
            <p:ph type="title"/>
          </p:nvPr>
        </p:nvSpPr>
        <p:spPr>
          <a:xfrm>
            <a:off x="839788" y="365125"/>
            <a:ext cx="10515600" cy="1325563"/>
          </a:xfrm>
        </p:spPr>
        <p:txBody>
          <a:bodyPr/>
          <a:lstStyle>
            <a:lvl1pPr>
              <a:defRPr b="1"/>
            </a:lvl1pPr>
          </a:lstStyle>
          <a:p>
            <a:r>
              <a:rPr lang="en-US"/>
              <a:t>Click to edit Master title style</a:t>
            </a:r>
          </a:p>
        </p:txBody>
      </p:sp>
      <p:sp>
        <p:nvSpPr>
          <p:cNvPr id="3" name="Text Placeholder 2">
            <a:extLst>
              <a:ext uri="{FF2B5EF4-FFF2-40B4-BE49-F238E27FC236}">
                <a16:creationId xmlns:a16="http://schemas.microsoft.com/office/drawing/2014/main" id="{61D97D0A-EBE6-47A3-9F75-9F8093F62B4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1126762D-8CDB-441A-B8CE-BC7C58E9BC23}"/>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FE81AF8-AC04-4387-82E5-124B7201C7B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B1C86F2B-8304-4C76-AE20-1233B4F38E01}"/>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FD3760E-C3D1-450D-9989-51B39513BD0C}"/>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8" name="Footer Placeholder 7">
            <a:extLst>
              <a:ext uri="{FF2B5EF4-FFF2-40B4-BE49-F238E27FC236}">
                <a16:creationId xmlns:a16="http://schemas.microsoft.com/office/drawing/2014/main" id="{237E1496-9778-4C47-96BC-01FC3B10B18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5C4FC5D-2C9B-4BB7-91C9-B147E0BBB512}"/>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7295210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23503E-0234-43AA-B6DF-E1F32D650FEA}"/>
              </a:ext>
            </a:extLst>
          </p:cNvPr>
          <p:cNvSpPr>
            <a:spLocks noGrp="1"/>
          </p:cNvSpPr>
          <p:nvPr>
            <p:ph type="title"/>
          </p:nvPr>
        </p:nvSpPr>
        <p:spPr/>
        <p:txBody>
          <a:bodyPr/>
          <a:lstStyle>
            <a:lvl1pPr>
              <a:defRPr b="1"/>
            </a:lvl1pPr>
          </a:lstStyle>
          <a:p>
            <a:r>
              <a:rPr lang="en-US"/>
              <a:t>Click to edit Master title style</a:t>
            </a:r>
          </a:p>
        </p:txBody>
      </p:sp>
      <p:sp>
        <p:nvSpPr>
          <p:cNvPr id="3" name="Date Placeholder 2">
            <a:extLst>
              <a:ext uri="{FF2B5EF4-FFF2-40B4-BE49-F238E27FC236}">
                <a16:creationId xmlns:a16="http://schemas.microsoft.com/office/drawing/2014/main" id="{0ED66FDF-2BB2-40F8-98FD-70294A84FF35}"/>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4" name="Footer Placeholder 3">
            <a:extLst>
              <a:ext uri="{FF2B5EF4-FFF2-40B4-BE49-F238E27FC236}">
                <a16:creationId xmlns:a16="http://schemas.microsoft.com/office/drawing/2014/main" id="{27BEE06C-0EF2-4FCC-96E3-478B9151C77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4E55165-CE9B-435B-BC4B-4B90AD62AE73}"/>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37909957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12200EF-DAE7-4291-AFA9-DE621E4D767B}"/>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3" name="Footer Placeholder 2">
            <a:extLst>
              <a:ext uri="{FF2B5EF4-FFF2-40B4-BE49-F238E27FC236}">
                <a16:creationId xmlns:a16="http://schemas.microsoft.com/office/drawing/2014/main" id="{F2FAB29A-6DFB-4114-9472-FA0C8553B61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F39D5B1-6A9D-462D-B03E-884D8F45DD7A}"/>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24180479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71B3FB-2697-4715-A936-491530AAE63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99BC3C7-0FD5-4991-A1DA-FAD34849511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2019896-A972-4882-9EA6-39A35ADFA38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FDD84087-2778-4EF3-B325-CF1E7E7C941D}"/>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6" name="Footer Placeholder 5">
            <a:extLst>
              <a:ext uri="{FF2B5EF4-FFF2-40B4-BE49-F238E27FC236}">
                <a16:creationId xmlns:a16="http://schemas.microsoft.com/office/drawing/2014/main" id="{E4BBA96D-1C7A-4239-B6CE-A29108B6129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F97168B-50B6-4365-9739-EADB19D9DFBA}"/>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16797469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EDF39-FFA1-4195-97C2-AA869683D08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F4439D6-F0ED-49DD-99BC-91926D5142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E4F608F-B1A9-4F01-BE1B-9A252B46D29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9FF1218-E997-48DE-81E4-87B7414BE908}"/>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6" name="Footer Placeholder 5">
            <a:extLst>
              <a:ext uri="{FF2B5EF4-FFF2-40B4-BE49-F238E27FC236}">
                <a16:creationId xmlns:a16="http://schemas.microsoft.com/office/drawing/2014/main" id="{E33345B3-748C-4FE6-A224-3577F1AE5D5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8DF165D-BC50-4FDF-B30F-D66CE4A00067}"/>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20306245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21BE53-4B48-4DFC-BD3D-C1FCF98F46D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ABEF7D7-1059-4E71-A849-E7FBAFD84A25}"/>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5F88815-CC2D-426D-81AB-821B6636A2F9}"/>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19688806-385A-4068-A342-3281C9A348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C1C3B0B-DD5E-46AE-ADED-7C7F8439F516}"/>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30064656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261E8A6-3E54-4B9E-926D-226392F6D66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1E16035-71BA-4370-ABF9-47F0C0CF1D27}"/>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3999995-A2AB-4CAF-A45E-D4300683C7B8}"/>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5E4133CE-E9DA-4598-8C55-CC227885C2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C8CFDF-6557-4542-AB23-DD4A084039B3}"/>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24056901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0CBA8B-D54D-4BDE-AA27-5C0323FB0EA4}"/>
              </a:ext>
            </a:extLst>
          </p:cNvPr>
          <p:cNvSpPr>
            <a:spLocks noGrp="1"/>
          </p:cNvSpPr>
          <p:nvPr>
            <p:ph type="ctrTitle"/>
          </p:nvPr>
        </p:nvSpPr>
        <p:spPr>
          <a:xfrm>
            <a:off x="1524000" y="1122363"/>
            <a:ext cx="9144000" cy="2387600"/>
          </a:xfrm>
        </p:spPr>
        <p:txBody>
          <a:bodyPr anchor="b"/>
          <a:lstStyle>
            <a:lvl1pPr algn="ctr">
              <a:defRPr sz="6000">
                <a:latin typeface="Nunito Sans" panose="00000500000000000000" pitchFamily="2" charset="0"/>
              </a:defRPr>
            </a:lvl1pPr>
          </a:lstStyle>
          <a:p>
            <a:r>
              <a:rPr lang="en-US"/>
              <a:t>Click to edit Master title style</a:t>
            </a:r>
          </a:p>
        </p:txBody>
      </p:sp>
      <p:sp>
        <p:nvSpPr>
          <p:cNvPr id="3" name="Subtitle 2">
            <a:extLst>
              <a:ext uri="{FF2B5EF4-FFF2-40B4-BE49-F238E27FC236}">
                <a16:creationId xmlns:a16="http://schemas.microsoft.com/office/drawing/2014/main" id="{4F975B93-CF04-46A5-8945-EC3A4B57841F}"/>
              </a:ext>
            </a:extLst>
          </p:cNvPr>
          <p:cNvSpPr>
            <a:spLocks noGrp="1"/>
          </p:cNvSpPr>
          <p:nvPr>
            <p:ph type="subTitle" idx="1"/>
          </p:nvPr>
        </p:nvSpPr>
        <p:spPr>
          <a:xfrm>
            <a:off x="1524000" y="3602038"/>
            <a:ext cx="9144000" cy="1655762"/>
          </a:xfrm>
        </p:spPr>
        <p:txBody>
          <a:bodyPr/>
          <a:lstStyle>
            <a:lvl1pPr marL="0" indent="0" algn="ctr">
              <a:buNone/>
              <a:defRPr sz="2400">
                <a:latin typeface="Nunito Sans" panose="000005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1B9152F-7ED2-4542-9D80-C008162631BA}"/>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42FDFE5A-A218-4346-A133-27DC6D9F411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BC8F6FF-BCF4-42E5-8897-3024D4400BE8}"/>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34733831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F3F7B2-1D9C-4480-A73F-59AE3D3A3AFB}"/>
              </a:ext>
            </a:extLst>
          </p:cNvPr>
          <p:cNvSpPr>
            <a:spLocks noGrp="1"/>
          </p:cNvSpPr>
          <p:nvPr>
            <p:ph type="title"/>
          </p:nvPr>
        </p:nvSpPr>
        <p:spPr/>
        <p:txBody>
          <a:bodyPr/>
          <a:lstStyle>
            <a:lvl1pPr>
              <a:defRPr b="1">
                <a:latin typeface="Nunito Sans" panose="00000500000000000000" pitchFamily="2" charset="0"/>
              </a:defRPr>
            </a:lvl1pPr>
          </a:lstStyle>
          <a:p>
            <a:r>
              <a:rPr lang="en-US"/>
              <a:t>Click to edit Master title style</a:t>
            </a:r>
          </a:p>
        </p:txBody>
      </p:sp>
      <p:sp>
        <p:nvSpPr>
          <p:cNvPr id="3" name="Content Placeholder 2">
            <a:extLst>
              <a:ext uri="{FF2B5EF4-FFF2-40B4-BE49-F238E27FC236}">
                <a16:creationId xmlns:a16="http://schemas.microsoft.com/office/drawing/2014/main" id="{A7D06DEF-628D-4C06-A523-989F9AB8DABE}"/>
              </a:ext>
            </a:extLst>
          </p:cNvPr>
          <p:cNvSpPr>
            <a:spLocks noGrp="1"/>
          </p:cNvSpPr>
          <p:nvPr>
            <p:ph idx="1"/>
          </p:nvPr>
        </p:nvSpPr>
        <p:spPr/>
        <p:txBody>
          <a:bodyPr/>
          <a:lstStyle>
            <a:lvl1pPr>
              <a:defRPr>
                <a:latin typeface="Nunito Sans" panose="00000500000000000000" pitchFamily="2" charset="0"/>
              </a:defRPr>
            </a:lvl1pPr>
            <a:lvl2pPr>
              <a:defRPr>
                <a:latin typeface="Nunito Sans" panose="00000500000000000000" pitchFamily="2" charset="0"/>
              </a:defRPr>
            </a:lvl2pPr>
            <a:lvl3pPr>
              <a:defRPr>
                <a:latin typeface="Nunito Sans" panose="00000500000000000000" pitchFamily="2" charset="0"/>
              </a:defRPr>
            </a:lvl3pPr>
            <a:lvl4pPr>
              <a:defRPr>
                <a:latin typeface="Nunito Sans" panose="00000500000000000000" pitchFamily="2" charset="0"/>
              </a:defRPr>
            </a:lvl4pPr>
            <a:lvl5pPr>
              <a:defRPr>
                <a:latin typeface="Nunito Sans" panose="00000500000000000000"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3F4B5E-F757-49AE-9C0F-F87D5CBBDD99}"/>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E5C8B0E2-642F-4737-9B95-2F72D3D0C8B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B00BCF6-F6FB-4483-9F77-0F05A780FD50}"/>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6178748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3E4A53-E324-425D-B3D8-10BAB2E84BF6}"/>
              </a:ext>
            </a:extLst>
          </p:cNvPr>
          <p:cNvSpPr>
            <a:spLocks noGrp="1"/>
          </p:cNvSpPr>
          <p:nvPr>
            <p:ph type="title"/>
          </p:nvPr>
        </p:nvSpPr>
        <p:spPr>
          <a:xfrm>
            <a:off x="831850" y="1709738"/>
            <a:ext cx="10515600" cy="2852737"/>
          </a:xfrm>
        </p:spPr>
        <p:txBody>
          <a:bodyPr anchor="b"/>
          <a:lstStyle>
            <a:lvl1pPr>
              <a:defRPr sz="6000" b="1">
                <a:latin typeface="Nunito Sans" panose="00000500000000000000" pitchFamily="2" charset="0"/>
              </a:defRPr>
            </a:lvl1pPr>
          </a:lstStyle>
          <a:p>
            <a:r>
              <a:rPr lang="en-US"/>
              <a:t>Click to edit Master title style</a:t>
            </a:r>
          </a:p>
        </p:txBody>
      </p:sp>
      <p:sp>
        <p:nvSpPr>
          <p:cNvPr id="3" name="Text Placeholder 2">
            <a:extLst>
              <a:ext uri="{FF2B5EF4-FFF2-40B4-BE49-F238E27FC236}">
                <a16:creationId xmlns:a16="http://schemas.microsoft.com/office/drawing/2014/main" id="{3B086EF7-7136-45F8-94E1-F056C2319C5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3563602-B833-4BBC-A469-0CAE34076D8B}"/>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09BCED8F-4809-47DB-B624-E7E2C98140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F9742EC-7663-4385-89EC-364381F924BB}"/>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37866543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F521F-D648-431C-890F-B283745B2139}"/>
              </a:ext>
            </a:extLst>
          </p:cNvPr>
          <p:cNvSpPr>
            <a:spLocks noGrp="1"/>
          </p:cNvSpPr>
          <p:nvPr>
            <p:ph type="title"/>
          </p:nvPr>
        </p:nvSpPr>
        <p:spPr/>
        <p:txBody>
          <a:bodyPr/>
          <a:lstStyle>
            <a:lvl1pPr>
              <a:defRPr b="1"/>
            </a:lvl1pPr>
          </a:lstStyle>
          <a:p>
            <a:r>
              <a:rPr lang="en-US"/>
              <a:t>Click to edit Master title style</a:t>
            </a:r>
          </a:p>
        </p:txBody>
      </p:sp>
      <p:sp>
        <p:nvSpPr>
          <p:cNvPr id="3" name="Content Placeholder 2">
            <a:extLst>
              <a:ext uri="{FF2B5EF4-FFF2-40B4-BE49-F238E27FC236}">
                <a16:creationId xmlns:a16="http://schemas.microsoft.com/office/drawing/2014/main" id="{5BFC8992-021B-4E52-9D0E-0DEC47E16A9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2C29FF6-84BA-410F-9021-6D142E4F0E6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13301B6-A373-4D99-B897-6FC450F1FD42}"/>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6" name="Footer Placeholder 5">
            <a:extLst>
              <a:ext uri="{FF2B5EF4-FFF2-40B4-BE49-F238E27FC236}">
                <a16:creationId xmlns:a16="http://schemas.microsoft.com/office/drawing/2014/main" id="{7345CDFD-9DE0-40D5-BE9E-8E09515E72B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2EF4246-52A9-4427-A0E3-D63245827749}"/>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239409632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376290-DCAF-4251-BAF4-6FEC2853A246}"/>
              </a:ext>
            </a:extLst>
          </p:cNvPr>
          <p:cNvSpPr>
            <a:spLocks noGrp="1"/>
          </p:cNvSpPr>
          <p:nvPr>
            <p:ph type="title"/>
          </p:nvPr>
        </p:nvSpPr>
        <p:spPr>
          <a:xfrm>
            <a:off x="839788" y="365125"/>
            <a:ext cx="10515600" cy="1325563"/>
          </a:xfrm>
        </p:spPr>
        <p:txBody>
          <a:bodyPr/>
          <a:lstStyle>
            <a:lvl1pPr>
              <a:defRPr b="1"/>
            </a:lvl1pPr>
          </a:lstStyle>
          <a:p>
            <a:r>
              <a:rPr lang="en-US"/>
              <a:t>Click to edit Master title style</a:t>
            </a:r>
          </a:p>
        </p:txBody>
      </p:sp>
      <p:sp>
        <p:nvSpPr>
          <p:cNvPr id="3" name="Text Placeholder 2">
            <a:extLst>
              <a:ext uri="{FF2B5EF4-FFF2-40B4-BE49-F238E27FC236}">
                <a16:creationId xmlns:a16="http://schemas.microsoft.com/office/drawing/2014/main" id="{61D97D0A-EBE6-47A3-9F75-9F8093F62B4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126762D-8CDB-441A-B8CE-BC7C58E9BC2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FE81AF8-AC04-4387-82E5-124B7201C7B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1C86F2B-8304-4C76-AE20-1233B4F38E0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FD3760E-C3D1-450D-9989-51B39513BD0C}"/>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8" name="Footer Placeholder 7">
            <a:extLst>
              <a:ext uri="{FF2B5EF4-FFF2-40B4-BE49-F238E27FC236}">
                <a16:creationId xmlns:a16="http://schemas.microsoft.com/office/drawing/2014/main" id="{237E1496-9778-4C47-96BC-01FC3B10B18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5C4FC5D-2C9B-4BB7-91C9-B147E0BBB512}"/>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199041388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23503E-0234-43AA-B6DF-E1F32D650FEA}"/>
              </a:ext>
            </a:extLst>
          </p:cNvPr>
          <p:cNvSpPr>
            <a:spLocks noGrp="1"/>
          </p:cNvSpPr>
          <p:nvPr>
            <p:ph type="title"/>
          </p:nvPr>
        </p:nvSpPr>
        <p:spPr/>
        <p:txBody>
          <a:bodyPr/>
          <a:lstStyle>
            <a:lvl1pPr>
              <a:defRPr b="1"/>
            </a:lvl1pPr>
          </a:lstStyle>
          <a:p>
            <a:r>
              <a:rPr lang="en-US"/>
              <a:t>Click to edit Master title style</a:t>
            </a:r>
          </a:p>
        </p:txBody>
      </p:sp>
      <p:sp>
        <p:nvSpPr>
          <p:cNvPr id="3" name="Date Placeholder 2">
            <a:extLst>
              <a:ext uri="{FF2B5EF4-FFF2-40B4-BE49-F238E27FC236}">
                <a16:creationId xmlns:a16="http://schemas.microsoft.com/office/drawing/2014/main" id="{0ED66FDF-2BB2-40F8-98FD-70294A84FF35}"/>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4" name="Footer Placeholder 3">
            <a:extLst>
              <a:ext uri="{FF2B5EF4-FFF2-40B4-BE49-F238E27FC236}">
                <a16:creationId xmlns:a16="http://schemas.microsoft.com/office/drawing/2014/main" id="{27BEE06C-0EF2-4FCC-96E3-478B9151C77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4E55165-CE9B-435B-BC4B-4B90AD62AE73}"/>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14032761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12200EF-DAE7-4291-AFA9-DE621E4D767B}"/>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3" name="Footer Placeholder 2">
            <a:extLst>
              <a:ext uri="{FF2B5EF4-FFF2-40B4-BE49-F238E27FC236}">
                <a16:creationId xmlns:a16="http://schemas.microsoft.com/office/drawing/2014/main" id="{F2FAB29A-6DFB-4114-9472-FA0C8553B61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F39D5B1-6A9D-462D-B03E-884D8F45DD7A}"/>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184911651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71B3FB-2697-4715-A936-491530AAE63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99BC3C7-0FD5-4991-A1DA-FAD34849511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2019896-A972-4882-9EA6-39A35ADFA38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DD84087-2778-4EF3-B325-CF1E7E7C941D}"/>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6" name="Footer Placeholder 5">
            <a:extLst>
              <a:ext uri="{FF2B5EF4-FFF2-40B4-BE49-F238E27FC236}">
                <a16:creationId xmlns:a16="http://schemas.microsoft.com/office/drawing/2014/main" id="{E4BBA96D-1C7A-4239-B6CE-A29108B6129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F97168B-50B6-4365-9739-EADB19D9DFBA}"/>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164813759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EDF39-FFA1-4195-97C2-AA869683D08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F4439D6-F0ED-49DD-99BC-91926D5142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DE4F608F-B1A9-4F01-BE1B-9A252B46D29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9FF1218-E997-48DE-81E4-87B7414BE908}"/>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6" name="Footer Placeholder 5">
            <a:extLst>
              <a:ext uri="{FF2B5EF4-FFF2-40B4-BE49-F238E27FC236}">
                <a16:creationId xmlns:a16="http://schemas.microsoft.com/office/drawing/2014/main" id="{E33345B3-748C-4FE6-A224-3577F1AE5D5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8DF165D-BC50-4FDF-B30F-D66CE4A00067}"/>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360262450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21BE53-4B48-4DFC-BD3D-C1FCF98F46D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ABEF7D7-1059-4E71-A849-E7FBAFD84A2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5F88815-CC2D-426D-81AB-821B6636A2F9}"/>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19688806-385A-4068-A342-3281C9A348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C1C3B0B-DD5E-46AE-ADED-7C7F8439F516}"/>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220235686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261E8A6-3E54-4B9E-926D-226392F6D66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1E16035-71BA-4370-ABF9-47F0C0CF1D2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3999995-A2AB-4CAF-A45E-D4300683C7B8}"/>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5E4133CE-E9DA-4598-8C55-CC227885C2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C8CFDF-6557-4542-AB23-DD4A084039B3}"/>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30879637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ABBC04D-F43D-4F5D-9051-4E4E2D80744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B5A8718-D719-4D84-8698-3F68D4E1F29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4196349-74D6-4CC5-83B6-1E7A4996658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8EFB34AD-226C-4DC5-84CB-DBD84CFB7AB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5A37929-5F4C-43DB-A365-C813AECAF1E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B105CE3-DECE-4166-B994-763D7F2472F5}" type="slidenum">
              <a:rPr lang="en-US" smtClean="0"/>
              <a:t>‹#›</a:t>
            </a:fld>
            <a:endParaRPr lang="en-US"/>
          </a:p>
        </p:txBody>
      </p:sp>
    </p:spTree>
    <p:extLst>
      <p:ext uri="{BB962C8B-B14F-4D97-AF65-F5344CB8AC3E}">
        <p14:creationId xmlns:p14="http://schemas.microsoft.com/office/powerpoint/2010/main" val="1548459379"/>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ABBC04D-F43D-4F5D-9051-4E4E2D80744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B5A8718-D719-4D84-8698-3F68D4E1F29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4196349-74D6-4CC5-83B6-1E7A4996658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8EFB34AD-226C-4DC5-84CB-DBD84CFB7AB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5A37929-5F4C-43DB-A365-C813AECAF1E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B105CE3-DECE-4166-B994-763D7F2472F5}" type="slidenum">
              <a:rPr lang="en-US" smtClean="0"/>
              <a:t>‹#›</a:t>
            </a:fld>
            <a:endParaRPr lang="en-US"/>
          </a:p>
        </p:txBody>
      </p:sp>
    </p:spTree>
    <p:extLst>
      <p:ext uri="{BB962C8B-B14F-4D97-AF65-F5344CB8AC3E}">
        <p14:creationId xmlns:p14="http://schemas.microsoft.com/office/powerpoint/2010/main" val="481546626"/>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customXml" Target="../ink/ink1.xml"/><Relationship Id="rId7"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NUL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317864-DBB3-4199-8C8E-D43932D38DA0}"/>
              </a:ext>
            </a:extLst>
          </p:cNvPr>
          <p:cNvSpPr>
            <a:spLocks noGrp="1"/>
          </p:cNvSpPr>
          <p:nvPr>
            <p:ph type="ctrTitle"/>
          </p:nvPr>
        </p:nvSpPr>
        <p:spPr>
          <a:xfrm>
            <a:off x="5887092" y="3994454"/>
            <a:ext cx="5496213" cy="860187"/>
          </a:xfrm>
        </p:spPr>
        <p:txBody>
          <a:bodyPr>
            <a:noAutofit/>
          </a:bodyPr>
          <a:lstStyle/>
          <a:p>
            <a:pPr algn="r"/>
            <a:r>
              <a:rPr lang="en-US" sz="5400" dirty="0">
                <a:solidFill>
                  <a:schemeClr val="bg2"/>
                </a:solidFill>
                <a:latin typeface="+mj-lt"/>
                <a:cs typeface="Segoe UI Light" panose="020B0502040204020203" pitchFamily="34" charset="0"/>
              </a:rPr>
              <a:t>Conference 28</a:t>
            </a:r>
          </a:p>
        </p:txBody>
      </p:sp>
      <p:grpSp>
        <p:nvGrpSpPr>
          <p:cNvPr id="7" name="Group 6">
            <a:extLst>
              <a:ext uri="{FF2B5EF4-FFF2-40B4-BE49-F238E27FC236}">
                <a16:creationId xmlns:a16="http://schemas.microsoft.com/office/drawing/2014/main" id="{513AA083-3BD2-466E-8890-ADD3BF776501}"/>
              </a:ext>
            </a:extLst>
          </p:cNvPr>
          <p:cNvGrpSpPr/>
          <p:nvPr/>
        </p:nvGrpSpPr>
        <p:grpSpPr>
          <a:xfrm>
            <a:off x="641527" y="2564413"/>
            <a:ext cx="10908946" cy="1729174"/>
            <a:chOff x="784475" y="2703629"/>
            <a:chExt cx="10908946" cy="1729174"/>
          </a:xfrm>
        </p:grpSpPr>
        <p:sp>
          <p:nvSpPr>
            <p:cNvPr id="3" name="TextBox 2">
              <a:extLst>
                <a:ext uri="{FF2B5EF4-FFF2-40B4-BE49-F238E27FC236}">
                  <a16:creationId xmlns:a16="http://schemas.microsoft.com/office/drawing/2014/main" id="{43B38B0F-9EAA-480D-9DFD-408045811F77}"/>
                </a:ext>
              </a:extLst>
            </p:cNvPr>
            <p:cNvSpPr txBox="1"/>
            <p:nvPr/>
          </p:nvSpPr>
          <p:spPr>
            <a:xfrm>
              <a:off x="784475" y="2786198"/>
              <a:ext cx="10908946" cy="1646605"/>
            </a:xfrm>
            <a:prstGeom prst="rect">
              <a:avLst/>
            </a:prstGeom>
            <a:noFill/>
          </p:spPr>
          <p:txBody>
            <a:bodyPr wrap="square" rtlCol="0">
              <a:spAutoFit/>
            </a:bodyPr>
            <a:lstStyle/>
            <a:p>
              <a:r>
                <a:rPr lang="en-US" sz="9900">
                  <a:latin typeface="Nunito Sans ExtraLight" panose="00000300000000000000" pitchFamily="2" charset="0"/>
                </a:rPr>
                <a:t>ECG     STAMPEDE</a:t>
              </a:r>
            </a:p>
          </p:txBody>
        </p:sp>
        <p:pic>
          <p:nvPicPr>
            <p:cNvPr id="5" name="Picture 4" descr="A close up of a logo&#10;&#10;Description generated with very high confidence">
              <a:extLst>
                <a:ext uri="{FF2B5EF4-FFF2-40B4-BE49-F238E27FC236}">
                  <a16:creationId xmlns:a16="http://schemas.microsoft.com/office/drawing/2014/main" id="{E1E4678B-992C-4197-B8E4-A1AB5C4507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21412" y="2703629"/>
              <a:ext cx="1568723" cy="1428031"/>
            </a:xfrm>
            <a:prstGeom prst="rect">
              <a:avLst/>
            </a:prstGeom>
          </p:spPr>
        </p:pic>
      </p:grpSp>
    </p:spTree>
    <p:extLst>
      <p:ext uri="{BB962C8B-B14F-4D97-AF65-F5344CB8AC3E}">
        <p14:creationId xmlns:p14="http://schemas.microsoft.com/office/powerpoint/2010/main" val="7045175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33F013-86A1-A17B-5E52-CF0F5F76ABB7}"/>
              </a:ext>
            </a:extLst>
          </p:cNvPr>
          <p:cNvSpPr>
            <a:spLocks noGrp="1"/>
          </p:cNvSpPr>
          <p:nvPr>
            <p:ph type="ctrTitle"/>
          </p:nvPr>
        </p:nvSpPr>
        <p:spPr>
          <a:xfrm>
            <a:off x="1524000" y="2235200"/>
            <a:ext cx="9144000" cy="2387600"/>
          </a:xfrm>
          <a:ln>
            <a:noFill/>
          </a:ln>
        </p:spPr>
        <p:txBody>
          <a:bodyPr>
            <a:normAutofit/>
          </a:bodyPr>
          <a:lstStyle/>
          <a:p>
            <a:r>
              <a:rPr lang="en-US" dirty="0">
                <a:solidFill>
                  <a:schemeClr val="bg2"/>
                </a:solidFill>
              </a:rPr>
              <a:t>64-year-old male presents with </a:t>
            </a:r>
            <a:r>
              <a:rPr lang="en-US" dirty="0">
                <a:latin typeface="+mn-lt"/>
              </a:rPr>
              <a:t>palpitations</a:t>
            </a:r>
          </a:p>
        </p:txBody>
      </p:sp>
      <p:sp>
        <p:nvSpPr>
          <p:cNvPr id="3" name="TextBox 2">
            <a:extLst>
              <a:ext uri="{FF2B5EF4-FFF2-40B4-BE49-F238E27FC236}">
                <a16:creationId xmlns:a16="http://schemas.microsoft.com/office/drawing/2014/main" id="{03FF28D4-B567-8573-AAD1-2CD74EACFFBA}"/>
              </a:ext>
            </a:extLst>
          </p:cNvPr>
          <p:cNvSpPr txBox="1"/>
          <p:nvPr/>
        </p:nvSpPr>
        <p:spPr>
          <a:xfrm>
            <a:off x="1005840" y="1850479"/>
            <a:ext cx="2012782" cy="769441"/>
          </a:xfrm>
          <a:prstGeom prst="rect">
            <a:avLst/>
          </a:prstGeom>
          <a:noFill/>
        </p:spPr>
        <p:txBody>
          <a:bodyPr wrap="square" rtlCol="0">
            <a:spAutoFit/>
          </a:bodyPr>
          <a:lstStyle/>
          <a:p>
            <a:r>
              <a:rPr lang="en-US" sz="4400" dirty="0">
                <a:latin typeface="+mj-lt"/>
              </a:rPr>
              <a:t>146</a:t>
            </a:r>
          </a:p>
        </p:txBody>
      </p:sp>
      <p:cxnSp>
        <p:nvCxnSpPr>
          <p:cNvPr id="5" name="Straight Connector 4">
            <a:extLst>
              <a:ext uri="{FF2B5EF4-FFF2-40B4-BE49-F238E27FC236}">
                <a16:creationId xmlns:a16="http://schemas.microsoft.com/office/drawing/2014/main" id="{39C6D518-ED36-801E-9154-FC123672385A}"/>
              </a:ext>
            </a:extLst>
          </p:cNvPr>
          <p:cNvCxnSpPr/>
          <p:nvPr/>
        </p:nvCxnSpPr>
        <p:spPr>
          <a:xfrm>
            <a:off x="1005840" y="2580640"/>
            <a:ext cx="9946640" cy="0"/>
          </a:xfrm>
          <a:prstGeom prst="line">
            <a:avLst/>
          </a:prstGeom>
          <a:ln w="38100">
            <a:gradFill>
              <a:gsLst>
                <a:gs pos="0">
                  <a:srgbClr val="DAF7BD"/>
                </a:gs>
                <a:gs pos="33000">
                  <a:srgbClr val="BBE6FF"/>
                </a:gs>
                <a:gs pos="66000">
                  <a:srgbClr val="FFE5BB"/>
                </a:gs>
                <a:gs pos="100000">
                  <a:srgbClr val="FFCDC6"/>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242648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46-RBBB_LAFB_2-1-watermarked.jpg"/>
          <p:cNvPicPr>
            <a:picLocks noChangeAspect="1"/>
          </p:cNvPicPr>
          <p:nvPr/>
        </p:nvPicPr>
        <p:blipFill>
          <a:blip r:embed="rId3"/>
          <a:stretch>
            <a:fillRect/>
          </a:stretch>
        </p:blipFill>
        <p:spPr>
          <a:xfrm>
            <a:off x="-6124" y="246580"/>
            <a:ext cx="12194383" cy="6359703"/>
          </a:xfrm>
          <a:prstGeom prst="rect">
            <a:avLst/>
          </a:prstGeom>
        </p:spPr>
      </p:pic>
    </p:spTree>
    <p:extLst>
      <p:ext uri="{BB962C8B-B14F-4D97-AF65-F5344CB8AC3E}">
        <p14:creationId xmlns:p14="http://schemas.microsoft.com/office/powerpoint/2010/main" val="4906567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D2C361-D118-8EBC-E6F1-DCC87B9DEDC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010E571-1C7D-32F4-9502-E82834A1ADE0}"/>
              </a:ext>
            </a:extLst>
          </p:cNvPr>
          <p:cNvSpPr>
            <a:spLocks noGrp="1"/>
          </p:cNvSpPr>
          <p:nvPr>
            <p:ph type="ctrTitle"/>
          </p:nvPr>
        </p:nvSpPr>
        <p:spPr>
          <a:xfrm>
            <a:off x="1524000" y="2235200"/>
            <a:ext cx="9144000" cy="2387600"/>
          </a:xfrm>
          <a:ln>
            <a:noFill/>
          </a:ln>
        </p:spPr>
        <p:txBody>
          <a:bodyPr>
            <a:normAutofit/>
          </a:bodyPr>
          <a:lstStyle/>
          <a:p>
            <a:r>
              <a:rPr lang="en-US" dirty="0">
                <a:solidFill>
                  <a:schemeClr val="bg2"/>
                </a:solidFill>
              </a:rPr>
              <a:t>64-year-old female presents with </a:t>
            </a:r>
            <a:r>
              <a:rPr lang="en-US" dirty="0">
                <a:latin typeface="+mn-lt"/>
              </a:rPr>
              <a:t>dyspnea</a:t>
            </a:r>
          </a:p>
        </p:txBody>
      </p:sp>
      <p:sp>
        <p:nvSpPr>
          <p:cNvPr id="3" name="TextBox 2">
            <a:extLst>
              <a:ext uri="{FF2B5EF4-FFF2-40B4-BE49-F238E27FC236}">
                <a16:creationId xmlns:a16="http://schemas.microsoft.com/office/drawing/2014/main" id="{18C6B6E3-78B0-7ED1-83CD-04A5479CD67E}"/>
              </a:ext>
            </a:extLst>
          </p:cNvPr>
          <p:cNvSpPr txBox="1"/>
          <p:nvPr/>
        </p:nvSpPr>
        <p:spPr>
          <a:xfrm>
            <a:off x="1005840" y="1850479"/>
            <a:ext cx="2012782" cy="769441"/>
          </a:xfrm>
          <a:prstGeom prst="rect">
            <a:avLst/>
          </a:prstGeom>
          <a:noFill/>
        </p:spPr>
        <p:txBody>
          <a:bodyPr wrap="square" rtlCol="0">
            <a:spAutoFit/>
          </a:bodyPr>
          <a:lstStyle/>
          <a:p>
            <a:r>
              <a:rPr lang="en-US" sz="4400" dirty="0">
                <a:latin typeface="+mj-lt"/>
              </a:rPr>
              <a:t>147</a:t>
            </a:r>
          </a:p>
        </p:txBody>
      </p:sp>
      <p:cxnSp>
        <p:nvCxnSpPr>
          <p:cNvPr id="5" name="Straight Connector 4">
            <a:extLst>
              <a:ext uri="{FF2B5EF4-FFF2-40B4-BE49-F238E27FC236}">
                <a16:creationId xmlns:a16="http://schemas.microsoft.com/office/drawing/2014/main" id="{F2A31E39-126B-5262-2A08-28FB9BF0170C}"/>
              </a:ext>
            </a:extLst>
          </p:cNvPr>
          <p:cNvCxnSpPr/>
          <p:nvPr/>
        </p:nvCxnSpPr>
        <p:spPr>
          <a:xfrm>
            <a:off x="1005840" y="2580640"/>
            <a:ext cx="9946640" cy="0"/>
          </a:xfrm>
          <a:prstGeom prst="line">
            <a:avLst/>
          </a:prstGeom>
          <a:ln w="38100">
            <a:gradFill>
              <a:gsLst>
                <a:gs pos="0">
                  <a:srgbClr val="DAF7BD"/>
                </a:gs>
                <a:gs pos="33000">
                  <a:srgbClr val="BBE6FF"/>
                </a:gs>
                <a:gs pos="66000">
                  <a:srgbClr val="FFE5BB"/>
                </a:gs>
                <a:gs pos="100000">
                  <a:srgbClr val="FFCDC6"/>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505770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598F96-CBA5-A692-AF33-EFF5CE2F274C}"/>
            </a:ext>
          </a:extLst>
        </p:cNvPr>
        <p:cNvGrpSpPr/>
        <p:nvPr/>
      </p:nvGrpSpPr>
      <p:grpSpPr>
        <a:xfrm>
          <a:off x="0" y="0"/>
          <a:ext cx="0" cy="0"/>
          <a:chOff x="0" y="0"/>
          <a:chExt cx="0" cy="0"/>
        </a:xfrm>
      </p:grpSpPr>
      <p:pic>
        <p:nvPicPr>
          <p:cNvPr id="2" name="Picture 1" descr="147-MAT-watermarked.jpg"/>
          <p:cNvPicPr>
            <a:picLocks noChangeAspect="1"/>
          </p:cNvPicPr>
          <p:nvPr/>
        </p:nvPicPr>
        <p:blipFill>
          <a:blip r:embed="rId3"/>
          <a:stretch>
            <a:fillRect/>
          </a:stretch>
        </p:blipFill>
        <p:spPr>
          <a:xfrm>
            <a:off x="-6124" y="246580"/>
            <a:ext cx="12194383" cy="6359703"/>
          </a:xfrm>
          <a:prstGeom prst="rect">
            <a:avLst/>
          </a:prstGeom>
        </p:spPr>
      </p:pic>
    </p:spTree>
    <p:extLst>
      <p:ext uri="{BB962C8B-B14F-4D97-AF65-F5344CB8AC3E}">
        <p14:creationId xmlns:p14="http://schemas.microsoft.com/office/powerpoint/2010/main" val="40272966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C6D108-D1CB-3031-1388-6F149033A37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66C1126-B66C-F520-FB76-01615209B302}"/>
              </a:ext>
            </a:extLst>
          </p:cNvPr>
          <p:cNvSpPr>
            <a:spLocks noGrp="1"/>
          </p:cNvSpPr>
          <p:nvPr>
            <p:ph type="ctrTitle"/>
          </p:nvPr>
        </p:nvSpPr>
        <p:spPr>
          <a:xfrm>
            <a:off x="1524000" y="2235200"/>
            <a:ext cx="9144000" cy="2387600"/>
          </a:xfrm>
          <a:ln>
            <a:noFill/>
          </a:ln>
        </p:spPr>
        <p:txBody>
          <a:bodyPr>
            <a:normAutofit/>
          </a:bodyPr>
          <a:lstStyle/>
          <a:p>
            <a:r>
              <a:rPr lang="en-US" dirty="0">
                <a:solidFill>
                  <a:schemeClr val="bg2"/>
                </a:solidFill>
              </a:rPr>
              <a:t>50-year-old male presents with </a:t>
            </a:r>
            <a:r>
              <a:rPr lang="en-US" dirty="0">
                <a:latin typeface="+mn-lt"/>
              </a:rPr>
              <a:t>palpitations</a:t>
            </a:r>
          </a:p>
        </p:txBody>
      </p:sp>
      <p:sp>
        <p:nvSpPr>
          <p:cNvPr id="3" name="TextBox 2">
            <a:extLst>
              <a:ext uri="{FF2B5EF4-FFF2-40B4-BE49-F238E27FC236}">
                <a16:creationId xmlns:a16="http://schemas.microsoft.com/office/drawing/2014/main" id="{28EDCC3D-6E81-D959-9AAF-0204556B282D}"/>
              </a:ext>
            </a:extLst>
          </p:cNvPr>
          <p:cNvSpPr txBox="1"/>
          <p:nvPr/>
        </p:nvSpPr>
        <p:spPr>
          <a:xfrm>
            <a:off x="1005840" y="1850479"/>
            <a:ext cx="2012782" cy="769441"/>
          </a:xfrm>
          <a:prstGeom prst="rect">
            <a:avLst/>
          </a:prstGeom>
          <a:noFill/>
        </p:spPr>
        <p:txBody>
          <a:bodyPr wrap="square" rtlCol="0">
            <a:spAutoFit/>
          </a:bodyPr>
          <a:lstStyle/>
          <a:p>
            <a:r>
              <a:rPr lang="en-US" sz="4400" dirty="0">
                <a:latin typeface="+mj-lt"/>
              </a:rPr>
              <a:t>148</a:t>
            </a:r>
          </a:p>
        </p:txBody>
      </p:sp>
      <p:cxnSp>
        <p:nvCxnSpPr>
          <p:cNvPr id="5" name="Straight Connector 4">
            <a:extLst>
              <a:ext uri="{FF2B5EF4-FFF2-40B4-BE49-F238E27FC236}">
                <a16:creationId xmlns:a16="http://schemas.microsoft.com/office/drawing/2014/main" id="{38987F7C-06DB-197D-386B-1EA23D0F5A12}"/>
              </a:ext>
            </a:extLst>
          </p:cNvPr>
          <p:cNvCxnSpPr/>
          <p:nvPr/>
        </p:nvCxnSpPr>
        <p:spPr>
          <a:xfrm>
            <a:off x="1005840" y="2580640"/>
            <a:ext cx="9946640" cy="0"/>
          </a:xfrm>
          <a:prstGeom prst="line">
            <a:avLst/>
          </a:prstGeom>
          <a:ln w="38100">
            <a:gradFill>
              <a:gsLst>
                <a:gs pos="0">
                  <a:srgbClr val="DAF7BD"/>
                </a:gs>
                <a:gs pos="33000">
                  <a:srgbClr val="BBE6FF"/>
                </a:gs>
                <a:gs pos="66000">
                  <a:srgbClr val="FFE5BB"/>
                </a:gs>
                <a:gs pos="100000">
                  <a:srgbClr val="FFCDC6"/>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981181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3B83DD-C8F2-5F51-3816-FD172D57E8F1}"/>
            </a:ext>
          </a:extLst>
        </p:cNvPr>
        <p:cNvGrpSpPr/>
        <p:nvPr/>
      </p:nvGrpSpPr>
      <p:grpSpPr>
        <a:xfrm>
          <a:off x="0" y="0"/>
          <a:ext cx="0" cy="0"/>
          <a:chOff x="0" y="0"/>
          <a:chExt cx="0" cy="0"/>
        </a:xfrm>
      </p:grpSpPr>
      <p:pic>
        <p:nvPicPr>
          <p:cNvPr id="2" name="Picture 1" descr="148-VT-watermarked.jpg"/>
          <p:cNvPicPr>
            <a:picLocks noChangeAspect="1"/>
          </p:cNvPicPr>
          <p:nvPr/>
        </p:nvPicPr>
        <p:blipFill>
          <a:blip r:embed="rId3"/>
          <a:stretch>
            <a:fillRect/>
          </a:stretch>
        </p:blipFill>
        <p:spPr>
          <a:xfrm>
            <a:off x="-6124" y="246580"/>
            <a:ext cx="12194383" cy="6359703"/>
          </a:xfrm>
          <a:prstGeom prst="rect">
            <a:avLst/>
          </a:prstGeom>
        </p:spPr>
      </p:pic>
    </p:spTree>
    <p:extLst>
      <p:ext uri="{BB962C8B-B14F-4D97-AF65-F5344CB8AC3E}">
        <p14:creationId xmlns:p14="http://schemas.microsoft.com/office/powerpoint/2010/main" val="33977232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EE618D-E06F-82F3-F8BD-C4E24A0742B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C89840C-49F4-3244-EE7C-24D07C118567}"/>
              </a:ext>
            </a:extLst>
          </p:cNvPr>
          <p:cNvSpPr>
            <a:spLocks noGrp="1"/>
          </p:cNvSpPr>
          <p:nvPr>
            <p:ph type="ctrTitle"/>
          </p:nvPr>
        </p:nvSpPr>
        <p:spPr>
          <a:xfrm>
            <a:off x="1524000" y="2235200"/>
            <a:ext cx="9144000" cy="2387600"/>
          </a:xfrm>
          <a:ln>
            <a:noFill/>
          </a:ln>
        </p:spPr>
        <p:txBody>
          <a:bodyPr>
            <a:normAutofit/>
          </a:bodyPr>
          <a:lstStyle/>
          <a:p>
            <a:r>
              <a:rPr lang="en-US" dirty="0">
                <a:solidFill>
                  <a:schemeClr val="bg2"/>
                </a:solidFill>
              </a:rPr>
              <a:t>54-year-old female presents with </a:t>
            </a:r>
            <a:r>
              <a:rPr lang="en-US" dirty="0">
                <a:latin typeface="+mn-lt"/>
              </a:rPr>
              <a:t>chest pain</a:t>
            </a:r>
          </a:p>
        </p:txBody>
      </p:sp>
      <p:sp>
        <p:nvSpPr>
          <p:cNvPr id="3" name="TextBox 2">
            <a:extLst>
              <a:ext uri="{FF2B5EF4-FFF2-40B4-BE49-F238E27FC236}">
                <a16:creationId xmlns:a16="http://schemas.microsoft.com/office/drawing/2014/main" id="{31C7F4CB-0233-E638-A311-A8968C23DC10}"/>
              </a:ext>
            </a:extLst>
          </p:cNvPr>
          <p:cNvSpPr txBox="1"/>
          <p:nvPr/>
        </p:nvSpPr>
        <p:spPr>
          <a:xfrm>
            <a:off x="1005840" y="1850479"/>
            <a:ext cx="2012782" cy="769441"/>
          </a:xfrm>
          <a:prstGeom prst="rect">
            <a:avLst/>
          </a:prstGeom>
          <a:noFill/>
        </p:spPr>
        <p:txBody>
          <a:bodyPr wrap="square" rtlCol="0">
            <a:spAutoFit/>
          </a:bodyPr>
          <a:lstStyle/>
          <a:p>
            <a:r>
              <a:rPr lang="en-US" sz="4400" dirty="0">
                <a:latin typeface="+mj-lt"/>
              </a:rPr>
              <a:t>149</a:t>
            </a:r>
          </a:p>
        </p:txBody>
      </p:sp>
      <p:cxnSp>
        <p:nvCxnSpPr>
          <p:cNvPr id="5" name="Straight Connector 4">
            <a:extLst>
              <a:ext uri="{FF2B5EF4-FFF2-40B4-BE49-F238E27FC236}">
                <a16:creationId xmlns:a16="http://schemas.microsoft.com/office/drawing/2014/main" id="{ECE2D93F-FDE2-8432-65D0-FE776BD4F44A}"/>
              </a:ext>
            </a:extLst>
          </p:cNvPr>
          <p:cNvCxnSpPr/>
          <p:nvPr/>
        </p:nvCxnSpPr>
        <p:spPr>
          <a:xfrm>
            <a:off x="1005840" y="2580640"/>
            <a:ext cx="9946640" cy="0"/>
          </a:xfrm>
          <a:prstGeom prst="line">
            <a:avLst/>
          </a:prstGeom>
          <a:ln w="38100">
            <a:gradFill>
              <a:gsLst>
                <a:gs pos="0">
                  <a:srgbClr val="DAF7BD"/>
                </a:gs>
                <a:gs pos="33000">
                  <a:srgbClr val="BBE6FF"/>
                </a:gs>
                <a:gs pos="66000">
                  <a:srgbClr val="FFE5BB"/>
                </a:gs>
                <a:gs pos="100000">
                  <a:srgbClr val="FFCDC6"/>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432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BA4FEC-2243-386A-EB8C-034342A413CC}"/>
            </a:ext>
          </a:extLst>
        </p:cNvPr>
        <p:cNvGrpSpPr/>
        <p:nvPr/>
      </p:nvGrpSpPr>
      <p:grpSpPr>
        <a:xfrm>
          <a:off x="0" y="0"/>
          <a:ext cx="0" cy="0"/>
          <a:chOff x="0" y="0"/>
          <a:chExt cx="0" cy="0"/>
        </a:xfrm>
      </p:grpSpPr>
      <p:pic>
        <p:nvPicPr>
          <p:cNvPr id="2" name="Picture 1" descr="149-LVH.jpg"/>
          <p:cNvPicPr>
            <a:picLocks noChangeAspect="1"/>
          </p:cNvPicPr>
          <p:nvPr/>
        </p:nvPicPr>
        <p:blipFill>
          <a:blip r:embed="rId3"/>
          <a:stretch>
            <a:fillRect/>
          </a:stretch>
        </p:blipFill>
        <p:spPr>
          <a:xfrm>
            <a:off x="-6124" y="246580"/>
            <a:ext cx="12194383" cy="6359703"/>
          </a:xfrm>
          <a:prstGeom prst="rect">
            <a:avLst/>
          </a:prstGeom>
        </p:spPr>
      </p:pic>
    </p:spTree>
    <p:extLst>
      <p:ext uri="{BB962C8B-B14F-4D97-AF65-F5344CB8AC3E}">
        <p14:creationId xmlns:p14="http://schemas.microsoft.com/office/powerpoint/2010/main" val="13043319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58ABD24-0AA5-0919-8BE2-8BD89A4BEDAC}"/>
              </a:ext>
            </a:extLst>
          </p:cNvPr>
          <p:cNvSpPr>
            <a:spLocks noGrp="1"/>
          </p:cNvSpPr>
          <p:nvPr>
            <p:ph type="title"/>
          </p:nvPr>
        </p:nvSpPr>
        <p:spPr/>
        <p:txBody>
          <a:bodyPr/>
          <a:lstStyle/>
          <a:p>
            <a:r>
              <a:rPr lang="en-US">
                <a:solidFill>
                  <a:schemeClr val="accent1"/>
                </a:solidFill>
              </a:rPr>
              <a:t>False Positive </a:t>
            </a:r>
            <a:r>
              <a:rPr lang="en-US"/>
              <a:t>Activation</a:t>
            </a:r>
          </a:p>
        </p:txBody>
      </p:sp>
      <p:graphicFrame>
        <p:nvGraphicFramePr>
          <p:cNvPr id="5" name="Chart 4">
            <a:extLst>
              <a:ext uri="{FF2B5EF4-FFF2-40B4-BE49-F238E27FC236}">
                <a16:creationId xmlns:a16="http://schemas.microsoft.com/office/drawing/2014/main" id="{E1FC8429-145F-47AD-C8A0-A389869E23A1}"/>
              </a:ext>
            </a:extLst>
          </p:cNvPr>
          <p:cNvGraphicFramePr/>
          <p:nvPr>
            <p:extLst>
              <p:ext uri="{D42A27DB-BD31-4B8C-83A1-F6EECF244321}">
                <p14:modId xmlns:p14="http://schemas.microsoft.com/office/powerpoint/2010/main" val="12049619"/>
              </p:ext>
            </p:extLst>
          </p:nvPr>
        </p:nvGraphicFramePr>
        <p:xfrm>
          <a:off x="838200" y="1565995"/>
          <a:ext cx="10515600" cy="4802187"/>
        </p:xfrm>
        <a:graphic>
          <a:graphicData uri="http://schemas.openxmlformats.org/drawingml/2006/chart">
            <c:chart xmlns:c="http://schemas.openxmlformats.org/drawingml/2006/chart" xmlns:r="http://schemas.openxmlformats.org/officeDocument/2006/relationships" r:id="rId2"/>
          </a:graphicData>
        </a:graphic>
      </p:graphicFrame>
      <p:sp>
        <p:nvSpPr>
          <p:cNvPr id="2" name="TextBox 1">
            <a:extLst>
              <a:ext uri="{FF2B5EF4-FFF2-40B4-BE49-F238E27FC236}">
                <a16:creationId xmlns:a16="http://schemas.microsoft.com/office/drawing/2014/main" id="{5D21B7CB-D3E1-219E-1B2D-48693011D17C}"/>
              </a:ext>
            </a:extLst>
          </p:cNvPr>
          <p:cNvSpPr txBox="1"/>
          <p:nvPr/>
        </p:nvSpPr>
        <p:spPr>
          <a:xfrm>
            <a:off x="0" y="6303138"/>
            <a:ext cx="12192000" cy="461665"/>
          </a:xfrm>
          <a:prstGeom prst="rect">
            <a:avLst/>
          </a:prstGeom>
          <a:noFill/>
        </p:spPr>
        <p:txBody>
          <a:bodyPr wrap="square" rtlCol="0">
            <a:spAutoFit/>
          </a:bodyPr>
          <a:lstStyle/>
          <a:p>
            <a:r>
              <a:rPr lang="en-US" sz="1200" b="0" i="0" dirty="0">
                <a:solidFill>
                  <a:srgbClr val="222222"/>
                </a:solidFill>
                <a:effectLst/>
                <a:latin typeface="+mj-lt"/>
              </a:rPr>
              <a:t>McCabe JM, Armstrong EJ, Kulkarni A, et al. Prevalence and factors associated with false-positive ST-segment elevation myocardial infarction diagnoses at primary percutaneous coronary intervention–capable centers: a report from the Activate-SF registry. </a:t>
            </a:r>
            <a:r>
              <a:rPr lang="en-US" sz="1200" b="0" i="1" dirty="0">
                <a:solidFill>
                  <a:srgbClr val="222222"/>
                </a:solidFill>
                <a:effectLst/>
                <a:latin typeface="+mj-lt"/>
              </a:rPr>
              <a:t>Arch Intern Med</a:t>
            </a:r>
            <a:r>
              <a:rPr lang="en-US" sz="1200" b="0" i="0" dirty="0">
                <a:solidFill>
                  <a:srgbClr val="222222"/>
                </a:solidFill>
                <a:effectLst/>
                <a:latin typeface="+mj-lt"/>
              </a:rPr>
              <a:t>. 2012;172(11):864-871.</a:t>
            </a:r>
            <a:endParaRPr lang="en-US" sz="1200" dirty="0">
              <a:latin typeface="+mj-lt"/>
            </a:endParaRPr>
          </a:p>
        </p:txBody>
      </p:sp>
      <p:sp>
        <p:nvSpPr>
          <p:cNvPr id="3" name="TextBox 2">
            <a:extLst>
              <a:ext uri="{FF2B5EF4-FFF2-40B4-BE49-F238E27FC236}">
                <a16:creationId xmlns:a16="http://schemas.microsoft.com/office/drawing/2014/main" id="{BABD9883-473F-5530-B989-A8E7EC30DE65}"/>
              </a:ext>
            </a:extLst>
          </p:cNvPr>
          <p:cNvSpPr txBox="1"/>
          <p:nvPr/>
        </p:nvSpPr>
        <p:spPr>
          <a:xfrm>
            <a:off x="1680198" y="4151529"/>
            <a:ext cx="2558267" cy="307777"/>
          </a:xfrm>
          <a:prstGeom prst="rect">
            <a:avLst/>
          </a:prstGeom>
          <a:noFill/>
        </p:spPr>
        <p:txBody>
          <a:bodyPr wrap="square" rtlCol="0">
            <a:spAutoFit/>
          </a:bodyPr>
          <a:lstStyle/>
          <a:p>
            <a:r>
              <a:rPr lang="en-US" sz="1400" dirty="0">
                <a:solidFill>
                  <a:schemeClr val="accent1"/>
                </a:solidFill>
                <a:latin typeface="+mj-lt"/>
              </a:rPr>
              <a:t>Left Ventricular Hypertrophy</a:t>
            </a:r>
          </a:p>
        </p:txBody>
      </p:sp>
    </p:spTree>
    <p:extLst>
      <p:ext uri="{BB962C8B-B14F-4D97-AF65-F5344CB8AC3E}">
        <p14:creationId xmlns:p14="http://schemas.microsoft.com/office/powerpoint/2010/main" val="9678407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FB8E9A-4E94-3A59-14F8-BF6CA20C0BD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9AB9234-C144-B5E2-0905-CFD74BD7E065}"/>
              </a:ext>
            </a:extLst>
          </p:cNvPr>
          <p:cNvSpPr>
            <a:spLocks noGrp="1"/>
          </p:cNvSpPr>
          <p:nvPr>
            <p:ph type="title"/>
          </p:nvPr>
        </p:nvSpPr>
        <p:spPr/>
        <p:txBody>
          <a:bodyPr/>
          <a:lstStyle/>
          <a:p>
            <a:r>
              <a:rPr lang="en-US">
                <a:solidFill>
                  <a:schemeClr val="accent1"/>
                </a:solidFill>
              </a:rPr>
              <a:t>Armstrong</a:t>
            </a:r>
            <a:r>
              <a:rPr lang="en-US"/>
              <a:t> Algorithm for STE in </a:t>
            </a:r>
            <a:r>
              <a:rPr lang="en-US">
                <a:solidFill>
                  <a:schemeClr val="accent1"/>
                </a:solidFill>
              </a:rPr>
              <a:t>LVH</a:t>
            </a:r>
          </a:p>
        </p:txBody>
      </p:sp>
      <mc:AlternateContent xmlns:mc="http://schemas.openxmlformats.org/markup-compatibility/2006" xmlns:p14="http://schemas.microsoft.com/office/powerpoint/2010/main">
        <mc:Choice Requires="p14">
          <p:contentPart p14:bwMode="auto" r:id="rId3">
            <p14:nvContentPartPr>
              <p14:cNvPr id="9" name="Ink 8">
                <a:extLst>
                  <a:ext uri="{FF2B5EF4-FFF2-40B4-BE49-F238E27FC236}">
                    <a16:creationId xmlns:a16="http://schemas.microsoft.com/office/drawing/2014/main" id="{B5FA996B-C465-27C4-FB0F-638C4C202FEB}"/>
                  </a:ext>
                </a:extLst>
              </p14:cNvPr>
              <p14:cNvContentPartPr/>
              <p14:nvPr/>
            </p14:nvContentPartPr>
            <p14:xfrm>
              <a:off x="5008543" y="1326899"/>
              <a:ext cx="360" cy="360"/>
            </p14:xfrm>
          </p:contentPart>
        </mc:Choice>
        <mc:Fallback xmlns="">
          <p:pic>
            <p:nvPicPr>
              <p:cNvPr id="9" name="Ink 8">
                <a:extLst>
                  <a:ext uri="{FF2B5EF4-FFF2-40B4-BE49-F238E27FC236}">
                    <a16:creationId xmlns:a16="http://schemas.microsoft.com/office/drawing/2014/main" id="{B5FA996B-C465-27C4-FB0F-638C4C202FEB}"/>
                  </a:ext>
                </a:extLst>
              </p:cNvPr>
              <p:cNvPicPr/>
              <p:nvPr/>
            </p:nvPicPr>
            <p:blipFill>
              <a:blip r:embed="rId4"/>
              <a:stretch>
                <a:fillRect/>
              </a:stretch>
            </p:blipFill>
            <p:spPr>
              <a:xfrm>
                <a:off x="4999543" y="1317899"/>
                <a:ext cx="18000" cy="18000"/>
              </a:xfrm>
              <a:prstGeom prst="rect">
                <a:avLst/>
              </a:prstGeom>
            </p:spPr>
          </p:pic>
        </mc:Fallback>
      </mc:AlternateContent>
      <p:sp>
        <p:nvSpPr>
          <p:cNvPr id="3" name="TextBox 2">
            <a:extLst>
              <a:ext uri="{FF2B5EF4-FFF2-40B4-BE49-F238E27FC236}">
                <a16:creationId xmlns:a16="http://schemas.microsoft.com/office/drawing/2014/main" id="{2EB530DB-A071-F886-75F7-3545364C30B9}"/>
              </a:ext>
            </a:extLst>
          </p:cNvPr>
          <p:cNvSpPr txBox="1"/>
          <p:nvPr/>
        </p:nvSpPr>
        <p:spPr>
          <a:xfrm>
            <a:off x="0" y="6287661"/>
            <a:ext cx="12192000" cy="461665"/>
          </a:xfrm>
          <a:prstGeom prst="rect">
            <a:avLst/>
          </a:prstGeom>
          <a:noFill/>
        </p:spPr>
        <p:txBody>
          <a:bodyPr wrap="square" rtlCol="0">
            <a:spAutoFit/>
          </a:bodyPr>
          <a:lstStyle/>
          <a:p>
            <a:r>
              <a:rPr lang="en-US" sz="1200" b="0" i="0" dirty="0">
                <a:solidFill>
                  <a:srgbClr val="222222"/>
                </a:solidFill>
                <a:effectLst/>
                <a:latin typeface="+mj-lt"/>
              </a:rPr>
              <a:t>Armstrong EJ, Kulkarni AR, Bhave PD, et al. Electrocardiographic criteria for ST-elevation myocardial infarction in patients with left ventricular hypertrophy. </a:t>
            </a:r>
            <a:r>
              <a:rPr lang="en-US" sz="1200" b="0" i="1" dirty="0">
                <a:solidFill>
                  <a:srgbClr val="222222"/>
                </a:solidFill>
                <a:effectLst/>
                <a:latin typeface="+mj-lt"/>
              </a:rPr>
              <a:t>Am J </a:t>
            </a:r>
            <a:r>
              <a:rPr lang="en-US" sz="1200" b="0" i="1" dirty="0" err="1">
                <a:solidFill>
                  <a:srgbClr val="222222"/>
                </a:solidFill>
                <a:effectLst/>
                <a:latin typeface="+mj-lt"/>
              </a:rPr>
              <a:t>Cardiol</a:t>
            </a:r>
            <a:r>
              <a:rPr lang="en-US" sz="1200" b="0" i="0" dirty="0">
                <a:solidFill>
                  <a:srgbClr val="222222"/>
                </a:solidFill>
                <a:effectLst/>
                <a:latin typeface="+mj-lt"/>
              </a:rPr>
              <a:t>. 2012;110(7):977-983.</a:t>
            </a:r>
            <a:endParaRPr lang="en-US" sz="1200" dirty="0">
              <a:latin typeface="+mj-lt"/>
            </a:endParaRPr>
          </a:p>
        </p:txBody>
      </p:sp>
      <p:pic>
        <p:nvPicPr>
          <p:cNvPr id="5" name="Picture 4">
            <a:extLst>
              <a:ext uri="{FF2B5EF4-FFF2-40B4-BE49-F238E27FC236}">
                <a16:creationId xmlns:a16="http://schemas.microsoft.com/office/drawing/2014/main" id="{3694FEBF-6DCF-7E97-A925-3F4EDF946171}"/>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3506150" y="1560696"/>
            <a:ext cx="5186787" cy="4479251"/>
          </a:xfrm>
          <a:prstGeom prst="rect">
            <a:avLst/>
          </a:prstGeom>
        </p:spPr>
      </p:pic>
      <p:grpSp>
        <p:nvGrpSpPr>
          <p:cNvPr id="6" name="Group 5">
            <a:extLst>
              <a:ext uri="{FF2B5EF4-FFF2-40B4-BE49-F238E27FC236}">
                <a16:creationId xmlns:a16="http://schemas.microsoft.com/office/drawing/2014/main" id="{C69E0556-5780-A5D1-EB4D-683A26B88F1D}"/>
              </a:ext>
            </a:extLst>
          </p:cNvPr>
          <p:cNvGrpSpPr/>
          <p:nvPr/>
        </p:nvGrpSpPr>
        <p:grpSpPr>
          <a:xfrm>
            <a:off x="9196776" y="3874941"/>
            <a:ext cx="1649639" cy="1584015"/>
            <a:chOff x="6855191" y="1959351"/>
            <a:chExt cx="1492600" cy="1441063"/>
          </a:xfrm>
        </p:grpSpPr>
        <p:pic>
          <p:nvPicPr>
            <p:cNvPr id="7" name="Picture 6">
              <a:extLst>
                <a:ext uri="{FF2B5EF4-FFF2-40B4-BE49-F238E27FC236}">
                  <a16:creationId xmlns:a16="http://schemas.microsoft.com/office/drawing/2014/main" id="{594EDC8C-0962-7606-818B-155FAA2277EB}"/>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6855191" y="1959351"/>
              <a:ext cx="1492600" cy="1441063"/>
            </a:xfrm>
            <a:prstGeom prst="rect">
              <a:avLst/>
            </a:prstGeom>
          </p:spPr>
        </p:pic>
        <p:sp>
          <p:nvSpPr>
            <p:cNvPr id="8" name="TextBox 7">
              <a:extLst>
                <a:ext uri="{FF2B5EF4-FFF2-40B4-BE49-F238E27FC236}">
                  <a16:creationId xmlns:a16="http://schemas.microsoft.com/office/drawing/2014/main" id="{DE53CB11-917C-9ACD-B920-565E07456A20}"/>
                </a:ext>
              </a:extLst>
            </p:cNvPr>
            <p:cNvSpPr txBox="1"/>
            <p:nvPr/>
          </p:nvSpPr>
          <p:spPr>
            <a:xfrm>
              <a:off x="6855191" y="2217880"/>
              <a:ext cx="1492600" cy="924003"/>
            </a:xfrm>
            <a:prstGeom prst="rect">
              <a:avLst/>
            </a:prstGeom>
            <a:noFill/>
          </p:spPr>
          <p:txBody>
            <a:bodyPr wrap="square" rtlCol="0">
              <a:spAutoFit/>
            </a:bodyPr>
            <a:lstStyle/>
            <a:p>
              <a:pPr algn="ctr"/>
              <a:r>
                <a:rPr lang="en-US" sz="4400">
                  <a:solidFill>
                    <a:schemeClr val="accent1"/>
                  </a:solidFill>
                  <a:effectLst>
                    <a:outerShdw blurRad="50800" dist="38100" dir="2700000" algn="tl" rotWithShape="0">
                      <a:prstClr val="black"/>
                    </a:outerShdw>
                  </a:effectLst>
                  <a:latin typeface="+mj-lt"/>
                </a:rPr>
                <a:t>77%</a:t>
              </a:r>
            </a:p>
            <a:p>
              <a:pPr algn="ctr"/>
              <a:r>
                <a:rPr lang="en-US" sz="1600">
                  <a:latin typeface="+mj-lt"/>
                </a:rPr>
                <a:t>Sensitivity</a:t>
              </a:r>
            </a:p>
          </p:txBody>
        </p:sp>
      </p:grpSp>
      <p:grpSp>
        <p:nvGrpSpPr>
          <p:cNvPr id="10" name="Group 9">
            <a:extLst>
              <a:ext uri="{FF2B5EF4-FFF2-40B4-BE49-F238E27FC236}">
                <a16:creationId xmlns:a16="http://schemas.microsoft.com/office/drawing/2014/main" id="{88C5C50A-4725-8CBF-78FF-D7E46A869F63}"/>
              </a:ext>
            </a:extLst>
          </p:cNvPr>
          <p:cNvGrpSpPr/>
          <p:nvPr/>
        </p:nvGrpSpPr>
        <p:grpSpPr>
          <a:xfrm>
            <a:off x="9196776" y="1818316"/>
            <a:ext cx="1649639" cy="1584015"/>
            <a:chOff x="6855191" y="1959351"/>
            <a:chExt cx="1492600" cy="1441063"/>
          </a:xfrm>
        </p:grpSpPr>
        <p:pic>
          <p:nvPicPr>
            <p:cNvPr id="11" name="Picture 10">
              <a:extLst>
                <a:ext uri="{FF2B5EF4-FFF2-40B4-BE49-F238E27FC236}">
                  <a16:creationId xmlns:a16="http://schemas.microsoft.com/office/drawing/2014/main" id="{3C61DC0C-F9AF-13ED-E416-73FAC360B288}"/>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6855191" y="1959351"/>
              <a:ext cx="1492600" cy="1441063"/>
            </a:xfrm>
            <a:prstGeom prst="rect">
              <a:avLst/>
            </a:prstGeom>
          </p:spPr>
        </p:pic>
        <p:sp>
          <p:nvSpPr>
            <p:cNvPr id="12" name="TextBox 11">
              <a:extLst>
                <a:ext uri="{FF2B5EF4-FFF2-40B4-BE49-F238E27FC236}">
                  <a16:creationId xmlns:a16="http://schemas.microsoft.com/office/drawing/2014/main" id="{CE98AF65-4E2C-4A68-D863-0F8B53333682}"/>
                </a:ext>
              </a:extLst>
            </p:cNvPr>
            <p:cNvSpPr txBox="1"/>
            <p:nvPr/>
          </p:nvSpPr>
          <p:spPr>
            <a:xfrm>
              <a:off x="6855191" y="2217880"/>
              <a:ext cx="1492600" cy="924003"/>
            </a:xfrm>
            <a:prstGeom prst="rect">
              <a:avLst/>
            </a:prstGeom>
            <a:noFill/>
          </p:spPr>
          <p:txBody>
            <a:bodyPr wrap="square" rtlCol="0">
              <a:spAutoFit/>
            </a:bodyPr>
            <a:lstStyle/>
            <a:p>
              <a:pPr algn="ctr"/>
              <a:r>
                <a:rPr lang="en-US" sz="4400">
                  <a:solidFill>
                    <a:schemeClr val="accent1"/>
                  </a:solidFill>
                  <a:effectLst>
                    <a:outerShdw blurRad="50800" dist="38100" dir="2700000" algn="tl" rotWithShape="0">
                      <a:prstClr val="black"/>
                    </a:outerShdw>
                  </a:effectLst>
                  <a:latin typeface="+mj-lt"/>
                </a:rPr>
                <a:t>91%</a:t>
              </a:r>
            </a:p>
            <a:p>
              <a:pPr algn="ctr"/>
              <a:r>
                <a:rPr lang="en-US" sz="1600">
                  <a:latin typeface="+mj-lt"/>
                </a:rPr>
                <a:t>Specificity</a:t>
              </a:r>
            </a:p>
          </p:txBody>
        </p:sp>
      </p:grpSp>
      <p:sp>
        <p:nvSpPr>
          <p:cNvPr id="4" name="Rectangle: Rounded Corners 3">
            <a:extLst>
              <a:ext uri="{FF2B5EF4-FFF2-40B4-BE49-F238E27FC236}">
                <a16:creationId xmlns:a16="http://schemas.microsoft.com/office/drawing/2014/main" id="{50F58EA6-4133-F652-C75B-F86657298EF8}"/>
              </a:ext>
            </a:extLst>
          </p:cNvPr>
          <p:cNvSpPr/>
          <p:nvPr/>
        </p:nvSpPr>
        <p:spPr>
          <a:xfrm>
            <a:off x="223284" y="1885522"/>
            <a:ext cx="3509098" cy="3086956"/>
          </a:xfrm>
          <a:prstGeom prst="roundRect">
            <a:avLst>
              <a:gd name="adj" fmla="val 9681"/>
            </a:avLst>
          </a:prstGeom>
          <a:noFill/>
          <a:ln>
            <a:solidFill>
              <a:schemeClr val="tx1"/>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73CCE7BF-C5BE-33CC-CAEC-FB5AADDBE821}"/>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1023339" y="2153649"/>
            <a:ext cx="1667774" cy="2534652"/>
          </a:xfrm>
          <a:prstGeom prst="rect">
            <a:avLst/>
          </a:prstGeom>
        </p:spPr>
      </p:pic>
      <p:sp>
        <p:nvSpPr>
          <p:cNvPr id="14" name="TextBox 13">
            <a:extLst>
              <a:ext uri="{FF2B5EF4-FFF2-40B4-BE49-F238E27FC236}">
                <a16:creationId xmlns:a16="http://schemas.microsoft.com/office/drawing/2014/main" id="{90CBA1C2-11C5-2529-3862-C9A48A0AEFE2}"/>
              </a:ext>
            </a:extLst>
          </p:cNvPr>
          <p:cNvSpPr txBox="1"/>
          <p:nvPr/>
        </p:nvSpPr>
        <p:spPr>
          <a:xfrm>
            <a:off x="3056858" y="2719125"/>
            <a:ext cx="592577" cy="338554"/>
          </a:xfrm>
          <a:prstGeom prst="rect">
            <a:avLst/>
          </a:prstGeom>
          <a:noFill/>
          <a:effectLst>
            <a:outerShdw blurRad="50800" dist="38100" dir="2700000" algn="tl" rotWithShape="0">
              <a:prstClr val="black">
                <a:alpha val="40000"/>
              </a:prstClr>
            </a:outerShdw>
          </a:effectLst>
        </p:spPr>
        <p:txBody>
          <a:bodyPr wrap="square" rtlCol="0">
            <a:spAutoFit/>
          </a:bodyPr>
          <a:lstStyle/>
          <a:p>
            <a:pPr algn="ctr"/>
            <a:r>
              <a:rPr lang="en-US" sz="1600">
                <a:solidFill>
                  <a:schemeClr val="accent1"/>
                </a:solidFill>
                <a:latin typeface="+mj-lt"/>
              </a:rPr>
              <a:t>STE</a:t>
            </a:r>
          </a:p>
        </p:txBody>
      </p:sp>
      <p:sp>
        <p:nvSpPr>
          <p:cNvPr id="15" name="TextBox 14">
            <a:extLst>
              <a:ext uri="{FF2B5EF4-FFF2-40B4-BE49-F238E27FC236}">
                <a16:creationId xmlns:a16="http://schemas.microsoft.com/office/drawing/2014/main" id="{444DC8B3-D0C3-6CA8-D643-EC2A5FB14D97}"/>
              </a:ext>
            </a:extLst>
          </p:cNvPr>
          <p:cNvSpPr txBox="1"/>
          <p:nvPr/>
        </p:nvSpPr>
        <p:spPr>
          <a:xfrm>
            <a:off x="2769760" y="1935287"/>
            <a:ext cx="962621" cy="338554"/>
          </a:xfrm>
          <a:prstGeom prst="rect">
            <a:avLst/>
          </a:prstGeom>
          <a:noFill/>
        </p:spPr>
        <p:txBody>
          <a:bodyPr wrap="square" rtlCol="0">
            <a:spAutoFit/>
          </a:bodyPr>
          <a:lstStyle/>
          <a:p>
            <a:pPr algn="ctr"/>
            <a:r>
              <a:rPr lang="en-US" sz="1600">
                <a:latin typeface="+mj-lt"/>
              </a:rPr>
              <a:t>V1-V3</a:t>
            </a:r>
            <a:endParaRPr lang="en-US">
              <a:latin typeface="+mj-lt"/>
            </a:endParaRPr>
          </a:p>
        </p:txBody>
      </p:sp>
      <p:sp>
        <p:nvSpPr>
          <p:cNvPr id="16" name="TextBox 15">
            <a:extLst>
              <a:ext uri="{FF2B5EF4-FFF2-40B4-BE49-F238E27FC236}">
                <a16:creationId xmlns:a16="http://schemas.microsoft.com/office/drawing/2014/main" id="{8D01B97A-F39B-26AE-375B-0D3AF25AB9B3}"/>
              </a:ext>
            </a:extLst>
          </p:cNvPr>
          <p:cNvSpPr txBox="1"/>
          <p:nvPr/>
        </p:nvSpPr>
        <p:spPr>
          <a:xfrm>
            <a:off x="308788" y="3247977"/>
            <a:ext cx="565358" cy="338554"/>
          </a:xfrm>
          <a:prstGeom prst="rect">
            <a:avLst/>
          </a:prstGeom>
          <a:noFill/>
          <a:effectLst>
            <a:outerShdw blurRad="50800" dist="38100" dir="2700000" algn="tl" rotWithShape="0">
              <a:prstClr val="black">
                <a:alpha val="40000"/>
              </a:prstClr>
            </a:outerShdw>
          </a:effectLst>
        </p:spPr>
        <p:txBody>
          <a:bodyPr wrap="square" rtlCol="0">
            <a:spAutoFit/>
          </a:bodyPr>
          <a:lstStyle/>
          <a:p>
            <a:pPr algn="ctr"/>
            <a:r>
              <a:rPr lang="en-US" sz="1600">
                <a:solidFill>
                  <a:schemeClr val="accent1"/>
                </a:solidFill>
                <a:latin typeface="+mj-lt"/>
              </a:rPr>
              <a:t>R-S</a:t>
            </a:r>
          </a:p>
        </p:txBody>
      </p:sp>
      <p:cxnSp>
        <p:nvCxnSpPr>
          <p:cNvPr id="17" name="Straight Arrow Connector 16">
            <a:extLst>
              <a:ext uri="{FF2B5EF4-FFF2-40B4-BE49-F238E27FC236}">
                <a16:creationId xmlns:a16="http://schemas.microsoft.com/office/drawing/2014/main" id="{8A79AB28-1E83-9D6B-2DC0-CF23D7B89344}"/>
              </a:ext>
            </a:extLst>
          </p:cNvPr>
          <p:cNvCxnSpPr>
            <a:cxnSpLocks/>
          </p:cNvCxnSpPr>
          <p:nvPr/>
        </p:nvCxnSpPr>
        <p:spPr>
          <a:xfrm>
            <a:off x="883138" y="2153648"/>
            <a:ext cx="0" cy="2534653"/>
          </a:xfrm>
          <a:prstGeom prst="straightConnector1">
            <a:avLst/>
          </a:prstGeom>
          <a:ln w="19050">
            <a:prstDash val="sysDash"/>
            <a:headEnd type="triangle"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3A9A4FC7-2CFA-69D2-B533-D67CC2684142}"/>
              </a:ext>
            </a:extLst>
          </p:cNvPr>
          <p:cNvCxnSpPr>
            <a:cxnSpLocks/>
          </p:cNvCxnSpPr>
          <p:nvPr/>
        </p:nvCxnSpPr>
        <p:spPr>
          <a:xfrm>
            <a:off x="2934844" y="2943379"/>
            <a:ext cx="6352" cy="365760"/>
          </a:xfrm>
          <a:prstGeom prst="straightConnector1">
            <a:avLst/>
          </a:prstGeom>
          <a:ln w="19050">
            <a:prstDash val="sysDash"/>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1929BC8F-9EA5-44A2-EFF7-B550C28DB1C9}"/>
              </a:ext>
            </a:extLst>
          </p:cNvPr>
          <p:cNvCxnSpPr>
            <a:cxnSpLocks/>
          </p:cNvCxnSpPr>
          <p:nvPr/>
        </p:nvCxnSpPr>
        <p:spPr>
          <a:xfrm flipH="1">
            <a:off x="763117" y="2153648"/>
            <a:ext cx="1296490" cy="0"/>
          </a:xfrm>
          <a:prstGeom prst="line">
            <a:avLst/>
          </a:prstGeom>
          <a:ln w="12700">
            <a:prstDash val="sysDash"/>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39B0FCCE-3DF9-9068-3B60-9EC0AD125320}"/>
              </a:ext>
            </a:extLst>
          </p:cNvPr>
          <p:cNvCxnSpPr>
            <a:cxnSpLocks/>
          </p:cNvCxnSpPr>
          <p:nvPr/>
        </p:nvCxnSpPr>
        <p:spPr>
          <a:xfrm flipH="1">
            <a:off x="763117" y="4694241"/>
            <a:ext cx="1182729" cy="0"/>
          </a:xfrm>
          <a:prstGeom prst="line">
            <a:avLst/>
          </a:prstGeom>
          <a:ln w="12700">
            <a:prstDash val="sysDash"/>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44352356-4FA9-DECD-5644-7A256B26D72B}"/>
              </a:ext>
            </a:extLst>
          </p:cNvPr>
          <p:cNvCxnSpPr>
            <a:cxnSpLocks/>
          </p:cNvCxnSpPr>
          <p:nvPr/>
        </p:nvCxnSpPr>
        <p:spPr>
          <a:xfrm>
            <a:off x="1819334" y="2773256"/>
            <a:ext cx="1264364" cy="0"/>
          </a:xfrm>
          <a:prstGeom prst="line">
            <a:avLst/>
          </a:prstGeom>
          <a:ln w="12700">
            <a:prstDash val="sysDash"/>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5FC66A70-8DE4-8B1E-EE2D-9CD7D285575C}"/>
              </a:ext>
            </a:extLst>
          </p:cNvPr>
          <p:cNvCxnSpPr>
            <a:cxnSpLocks/>
          </p:cNvCxnSpPr>
          <p:nvPr/>
        </p:nvCxnSpPr>
        <p:spPr>
          <a:xfrm>
            <a:off x="1782946" y="2943379"/>
            <a:ext cx="1280169" cy="0"/>
          </a:xfrm>
          <a:prstGeom prst="line">
            <a:avLst/>
          </a:prstGeom>
          <a:ln w="12700">
            <a:prstDash val="sysDash"/>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24780772-40C4-17AA-7AE9-55E236837638}"/>
              </a:ext>
            </a:extLst>
          </p:cNvPr>
          <p:cNvCxnSpPr>
            <a:cxnSpLocks/>
          </p:cNvCxnSpPr>
          <p:nvPr/>
        </p:nvCxnSpPr>
        <p:spPr>
          <a:xfrm flipV="1">
            <a:off x="2934844" y="2407496"/>
            <a:ext cx="0" cy="365760"/>
          </a:xfrm>
          <a:prstGeom prst="straightConnector1">
            <a:avLst/>
          </a:prstGeom>
          <a:ln w="19050">
            <a:prstDash val="sysDash"/>
            <a:headEnd type="triangle" w="lg" len="lg"/>
            <a:tailEnd type="none" w="lg" len="lg"/>
          </a:ln>
        </p:spPr>
        <p:style>
          <a:lnRef idx="1">
            <a:schemeClr val="accent1"/>
          </a:lnRef>
          <a:fillRef idx="0">
            <a:schemeClr val="accent1"/>
          </a:fillRef>
          <a:effectRef idx="0">
            <a:schemeClr val="accent1"/>
          </a:effectRef>
          <a:fontRef idx="minor">
            <a:schemeClr val="tx1"/>
          </a:fontRef>
        </p:style>
      </p:cxnSp>
      <p:pic>
        <p:nvPicPr>
          <p:cNvPr id="46" name="Picture 45" descr="A black and white drawing of a rectangular shape&#10;&#10;AI-generated content may be incorrect.">
            <a:extLst>
              <a:ext uri="{FF2B5EF4-FFF2-40B4-BE49-F238E27FC236}">
                <a16:creationId xmlns:a16="http://schemas.microsoft.com/office/drawing/2014/main" id="{13FD0465-1511-79EF-BE1C-85423035A82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123325" y="3551628"/>
            <a:ext cx="1344384" cy="846464"/>
          </a:xfrm>
          <a:prstGeom prst="rect">
            <a:avLst/>
          </a:prstGeom>
        </p:spPr>
      </p:pic>
      <p:sp>
        <p:nvSpPr>
          <p:cNvPr id="47" name="TextBox 46">
            <a:extLst>
              <a:ext uri="{FF2B5EF4-FFF2-40B4-BE49-F238E27FC236}">
                <a16:creationId xmlns:a16="http://schemas.microsoft.com/office/drawing/2014/main" id="{88A5107B-BEC7-C925-7168-59B85DFAA01E}"/>
              </a:ext>
            </a:extLst>
          </p:cNvPr>
          <p:cNvSpPr txBox="1"/>
          <p:nvPr/>
        </p:nvSpPr>
        <p:spPr>
          <a:xfrm>
            <a:off x="2123325" y="3641548"/>
            <a:ext cx="1304178" cy="707886"/>
          </a:xfrm>
          <a:prstGeom prst="rect">
            <a:avLst/>
          </a:prstGeom>
          <a:noFill/>
        </p:spPr>
        <p:txBody>
          <a:bodyPr wrap="square" rtlCol="0">
            <a:spAutoFit/>
          </a:bodyPr>
          <a:lstStyle/>
          <a:p>
            <a:pPr algn="ctr"/>
            <a:r>
              <a:rPr lang="en-US" sz="2000">
                <a:solidFill>
                  <a:schemeClr val="accent1"/>
                </a:solidFill>
                <a:latin typeface="+mj-lt"/>
              </a:rPr>
              <a:t>STE/R-S </a:t>
            </a:r>
          </a:p>
          <a:p>
            <a:pPr algn="ctr"/>
            <a:r>
              <a:rPr lang="en-US" sz="2000">
                <a:solidFill>
                  <a:schemeClr val="accent1"/>
                </a:solidFill>
                <a:latin typeface="+mj-lt"/>
              </a:rPr>
              <a:t>&gt; 0.25?</a:t>
            </a:r>
          </a:p>
        </p:txBody>
      </p:sp>
    </p:spTree>
    <p:extLst>
      <p:ext uri="{BB962C8B-B14F-4D97-AF65-F5344CB8AC3E}">
        <p14:creationId xmlns:p14="http://schemas.microsoft.com/office/powerpoint/2010/main" val="25731917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500"/>
                                        <p:tgtEl>
                                          <p:spTgt spid="1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par>
                                <p:cTn id="17" presetID="10" presetClass="entr" presetSubtype="0"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500"/>
                                        <p:tgtEl>
                                          <p:spTgt spid="13"/>
                                        </p:tgtEl>
                                      </p:cBhvr>
                                    </p:animEffect>
                                  </p:childTnLst>
                                </p:cTn>
                              </p:par>
                              <p:par>
                                <p:cTn id="20" presetID="10" presetClass="entr" presetSubtype="0" fill="hold" nodeType="with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500"/>
                                        <p:tgtEl>
                                          <p:spTgt spid="17"/>
                                        </p:tgtEl>
                                      </p:cBhvr>
                                    </p:animEffect>
                                  </p:childTnLst>
                                </p:cTn>
                              </p:par>
                              <p:par>
                                <p:cTn id="23" presetID="10" presetClass="entr" presetSubtype="0" fill="hold" nodeType="with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fade">
                                      <p:cBhvr>
                                        <p:cTn id="25" dur="500"/>
                                        <p:tgtEl>
                                          <p:spTgt spid="18"/>
                                        </p:tgtEl>
                                      </p:cBhvr>
                                    </p:animEffect>
                                  </p:childTnLst>
                                </p:cTn>
                              </p:par>
                              <p:par>
                                <p:cTn id="26" presetID="10" presetClass="entr" presetSubtype="0" fill="hold" nodeType="with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fade">
                                      <p:cBhvr>
                                        <p:cTn id="28" dur="500"/>
                                        <p:tgtEl>
                                          <p:spTgt spid="19"/>
                                        </p:tgtEl>
                                      </p:cBhvr>
                                    </p:animEffect>
                                  </p:childTnLst>
                                </p:cTn>
                              </p:par>
                              <p:par>
                                <p:cTn id="29" presetID="10" presetClass="entr" presetSubtype="0" fill="hold" nodeType="with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500"/>
                                        <p:tgtEl>
                                          <p:spTgt spid="20"/>
                                        </p:tgtEl>
                                      </p:cBhvr>
                                    </p:animEffect>
                                  </p:childTnLst>
                                </p:cTn>
                              </p:par>
                              <p:par>
                                <p:cTn id="32" presetID="10" presetClass="entr" presetSubtype="0" fill="hold" nodeType="withEffect">
                                  <p:stCondLst>
                                    <p:cond delay="0"/>
                                  </p:stCondLst>
                                  <p:childTnLst>
                                    <p:set>
                                      <p:cBhvr>
                                        <p:cTn id="33" dur="1" fill="hold">
                                          <p:stCondLst>
                                            <p:cond delay="0"/>
                                          </p:stCondLst>
                                        </p:cTn>
                                        <p:tgtEl>
                                          <p:spTgt spid="21"/>
                                        </p:tgtEl>
                                        <p:attrNameLst>
                                          <p:attrName>style.visibility</p:attrName>
                                        </p:attrNameLst>
                                      </p:cBhvr>
                                      <p:to>
                                        <p:strVal val="visible"/>
                                      </p:to>
                                    </p:set>
                                    <p:animEffect transition="in" filter="fade">
                                      <p:cBhvr>
                                        <p:cTn id="34" dur="500"/>
                                        <p:tgtEl>
                                          <p:spTgt spid="21"/>
                                        </p:tgtEl>
                                      </p:cBhvr>
                                    </p:animEffect>
                                  </p:childTnLst>
                                </p:cTn>
                              </p:par>
                              <p:par>
                                <p:cTn id="35" presetID="10" presetClass="entr" presetSubtype="0" fill="hold" nodeType="withEffect">
                                  <p:stCondLst>
                                    <p:cond delay="0"/>
                                  </p:stCondLst>
                                  <p:childTnLst>
                                    <p:set>
                                      <p:cBhvr>
                                        <p:cTn id="36" dur="1" fill="hold">
                                          <p:stCondLst>
                                            <p:cond delay="0"/>
                                          </p:stCondLst>
                                        </p:cTn>
                                        <p:tgtEl>
                                          <p:spTgt spid="40"/>
                                        </p:tgtEl>
                                        <p:attrNameLst>
                                          <p:attrName>style.visibility</p:attrName>
                                        </p:attrNameLst>
                                      </p:cBhvr>
                                      <p:to>
                                        <p:strVal val="visible"/>
                                      </p:to>
                                    </p:set>
                                    <p:animEffect transition="in" filter="fade">
                                      <p:cBhvr>
                                        <p:cTn id="37" dur="500"/>
                                        <p:tgtEl>
                                          <p:spTgt spid="40"/>
                                        </p:tgtEl>
                                      </p:cBhvr>
                                    </p:animEffect>
                                  </p:childTnLst>
                                </p:cTn>
                              </p:par>
                              <p:par>
                                <p:cTn id="38" presetID="10" presetClass="entr" presetSubtype="0" fill="hold" nodeType="withEffect">
                                  <p:stCondLst>
                                    <p:cond delay="0"/>
                                  </p:stCondLst>
                                  <p:childTnLst>
                                    <p:set>
                                      <p:cBhvr>
                                        <p:cTn id="39" dur="1" fill="hold">
                                          <p:stCondLst>
                                            <p:cond delay="0"/>
                                          </p:stCondLst>
                                        </p:cTn>
                                        <p:tgtEl>
                                          <p:spTgt spid="22"/>
                                        </p:tgtEl>
                                        <p:attrNameLst>
                                          <p:attrName>style.visibility</p:attrName>
                                        </p:attrNameLst>
                                      </p:cBhvr>
                                      <p:to>
                                        <p:strVal val="visible"/>
                                      </p:to>
                                    </p:set>
                                    <p:animEffect transition="in" filter="fade">
                                      <p:cBhvr>
                                        <p:cTn id="40" dur="500"/>
                                        <p:tgtEl>
                                          <p:spTgt spid="22"/>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47"/>
                                        </p:tgtEl>
                                        <p:attrNameLst>
                                          <p:attrName>style.visibility</p:attrName>
                                        </p:attrNameLst>
                                      </p:cBhvr>
                                      <p:to>
                                        <p:strVal val="visible"/>
                                      </p:to>
                                    </p:set>
                                    <p:animEffect transition="in" filter="fade">
                                      <p:cBhvr>
                                        <p:cTn id="43" dur="500"/>
                                        <p:tgtEl>
                                          <p:spTgt spid="47"/>
                                        </p:tgtEl>
                                      </p:cBhvr>
                                    </p:animEffect>
                                  </p:childTnLst>
                                </p:cTn>
                              </p:par>
                              <p:par>
                                <p:cTn id="44" presetID="10" presetClass="entr" presetSubtype="0" fill="hold" nodeType="withEffect">
                                  <p:stCondLst>
                                    <p:cond delay="0"/>
                                  </p:stCondLst>
                                  <p:childTnLst>
                                    <p:set>
                                      <p:cBhvr>
                                        <p:cTn id="45" dur="1" fill="hold">
                                          <p:stCondLst>
                                            <p:cond delay="0"/>
                                          </p:stCondLst>
                                        </p:cTn>
                                        <p:tgtEl>
                                          <p:spTgt spid="46"/>
                                        </p:tgtEl>
                                        <p:attrNameLst>
                                          <p:attrName>style.visibility</p:attrName>
                                        </p:attrNameLst>
                                      </p:cBhvr>
                                      <p:to>
                                        <p:strVal val="visible"/>
                                      </p:to>
                                    </p:set>
                                    <p:animEffect transition="in" filter="fade">
                                      <p:cBhvr>
                                        <p:cTn id="46" dur="500"/>
                                        <p:tgtEl>
                                          <p:spTgt spid="46"/>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nodeType="clickEffect">
                                  <p:stCondLst>
                                    <p:cond delay="0"/>
                                  </p:stCondLst>
                                  <p:childTnLst>
                                    <p:set>
                                      <p:cBhvr>
                                        <p:cTn id="50" dur="1" fill="hold">
                                          <p:stCondLst>
                                            <p:cond delay="0"/>
                                          </p:stCondLst>
                                        </p:cTn>
                                        <p:tgtEl>
                                          <p:spTgt spid="6"/>
                                        </p:tgtEl>
                                        <p:attrNameLst>
                                          <p:attrName>style.visibility</p:attrName>
                                        </p:attrNameLst>
                                      </p:cBhvr>
                                      <p:to>
                                        <p:strVal val="visible"/>
                                      </p:to>
                                    </p:set>
                                    <p:animEffect transition="in" filter="fade">
                                      <p:cBhvr>
                                        <p:cTn id="51" dur="500"/>
                                        <p:tgtEl>
                                          <p:spTgt spid="6"/>
                                        </p:tgtEl>
                                      </p:cBhvr>
                                    </p:animEffect>
                                  </p:childTnLst>
                                </p:cTn>
                              </p:par>
                              <p:par>
                                <p:cTn id="52" presetID="10" presetClass="entr" presetSubtype="0" fill="hold" nodeType="withEffect">
                                  <p:stCondLst>
                                    <p:cond delay="0"/>
                                  </p:stCondLst>
                                  <p:childTnLst>
                                    <p:set>
                                      <p:cBhvr>
                                        <p:cTn id="53" dur="1" fill="hold">
                                          <p:stCondLst>
                                            <p:cond delay="0"/>
                                          </p:stCondLst>
                                        </p:cTn>
                                        <p:tgtEl>
                                          <p:spTgt spid="10"/>
                                        </p:tgtEl>
                                        <p:attrNameLst>
                                          <p:attrName>style.visibility</p:attrName>
                                        </p:attrNameLst>
                                      </p:cBhvr>
                                      <p:to>
                                        <p:strVal val="visible"/>
                                      </p:to>
                                    </p:set>
                                    <p:animEffect transition="in" filter="fade">
                                      <p:cBhvr>
                                        <p:cTn id="5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4" grpId="0"/>
      <p:bldP spid="15" grpId="0"/>
      <p:bldP spid="16" grpId="0"/>
      <p:bldP spid="4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64BD2B-129B-BCA6-727B-7339BBAD02E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A40BB7D-2727-ECAA-91A2-4BDBFEB91A4E}"/>
              </a:ext>
            </a:extLst>
          </p:cNvPr>
          <p:cNvSpPr>
            <a:spLocks noGrp="1"/>
          </p:cNvSpPr>
          <p:nvPr>
            <p:ph type="ctrTitle"/>
          </p:nvPr>
        </p:nvSpPr>
        <p:spPr>
          <a:xfrm>
            <a:off x="1524000" y="2235200"/>
            <a:ext cx="9144000" cy="2387600"/>
          </a:xfrm>
          <a:ln>
            <a:noFill/>
          </a:ln>
        </p:spPr>
        <p:txBody>
          <a:bodyPr>
            <a:normAutofit/>
          </a:bodyPr>
          <a:lstStyle/>
          <a:p>
            <a:r>
              <a:rPr lang="en-US" dirty="0">
                <a:solidFill>
                  <a:schemeClr val="bg2"/>
                </a:solidFill>
              </a:rPr>
              <a:t>52-year-old female presents with </a:t>
            </a:r>
            <a:r>
              <a:rPr lang="en-US" dirty="0">
                <a:latin typeface="+mn-lt"/>
              </a:rPr>
              <a:t>palpitations</a:t>
            </a:r>
          </a:p>
        </p:txBody>
      </p:sp>
      <p:sp>
        <p:nvSpPr>
          <p:cNvPr id="3" name="TextBox 2">
            <a:extLst>
              <a:ext uri="{FF2B5EF4-FFF2-40B4-BE49-F238E27FC236}">
                <a16:creationId xmlns:a16="http://schemas.microsoft.com/office/drawing/2014/main" id="{586B56B6-8CF4-7D1E-A5E6-3BBBD7878B0F}"/>
              </a:ext>
            </a:extLst>
          </p:cNvPr>
          <p:cNvSpPr txBox="1"/>
          <p:nvPr/>
        </p:nvSpPr>
        <p:spPr>
          <a:xfrm>
            <a:off x="1005840" y="1850479"/>
            <a:ext cx="2012782" cy="769441"/>
          </a:xfrm>
          <a:prstGeom prst="rect">
            <a:avLst/>
          </a:prstGeom>
          <a:noFill/>
        </p:spPr>
        <p:txBody>
          <a:bodyPr wrap="square" rtlCol="0">
            <a:spAutoFit/>
          </a:bodyPr>
          <a:lstStyle/>
          <a:p>
            <a:r>
              <a:rPr lang="en-US" sz="4400" dirty="0">
                <a:latin typeface="+mj-lt"/>
              </a:rPr>
              <a:t>150</a:t>
            </a:r>
          </a:p>
        </p:txBody>
      </p:sp>
      <p:cxnSp>
        <p:nvCxnSpPr>
          <p:cNvPr id="5" name="Straight Connector 4">
            <a:extLst>
              <a:ext uri="{FF2B5EF4-FFF2-40B4-BE49-F238E27FC236}">
                <a16:creationId xmlns:a16="http://schemas.microsoft.com/office/drawing/2014/main" id="{C832BC45-34FF-3F90-057D-851A904CB47E}"/>
              </a:ext>
            </a:extLst>
          </p:cNvPr>
          <p:cNvCxnSpPr/>
          <p:nvPr/>
        </p:nvCxnSpPr>
        <p:spPr>
          <a:xfrm>
            <a:off x="1005840" y="2580640"/>
            <a:ext cx="9946640" cy="0"/>
          </a:xfrm>
          <a:prstGeom prst="line">
            <a:avLst/>
          </a:prstGeom>
          <a:ln w="38100">
            <a:gradFill>
              <a:gsLst>
                <a:gs pos="0">
                  <a:srgbClr val="DAF7BD"/>
                </a:gs>
                <a:gs pos="33000">
                  <a:srgbClr val="BBE6FF"/>
                </a:gs>
                <a:gs pos="66000">
                  <a:srgbClr val="FFE5BB"/>
                </a:gs>
                <a:gs pos="100000">
                  <a:srgbClr val="FFCDC6"/>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440793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8067BD-5120-E881-F032-8D55BBD2A36E}"/>
            </a:ext>
          </a:extLst>
        </p:cNvPr>
        <p:cNvGrpSpPr/>
        <p:nvPr/>
      </p:nvGrpSpPr>
      <p:grpSpPr>
        <a:xfrm>
          <a:off x="0" y="0"/>
          <a:ext cx="0" cy="0"/>
          <a:chOff x="0" y="0"/>
          <a:chExt cx="0" cy="0"/>
        </a:xfrm>
      </p:grpSpPr>
      <p:pic>
        <p:nvPicPr>
          <p:cNvPr id="2" name="Picture 1" descr="150-HCM_LAE-watermarked.jpg"/>
          <p:cNvPicPr>
            <a:picLocks noChangeAspect="1"/>
          </p:cNvPicPr>
          <p:nvPr/>
        </p:nvPicPr>
        <p:blipFill>
          <a:blip r:embed="rId3"/>
          <a:stretch>
            <a:fillRect/>
          </a:stretch>
        </p:blipFill>
        <p:spPr>
          <a:xfrm>
            <a:off x="-6124" y="246580"/>
            <a:ext cx="12194383" cy="6359703"/>
          </a:xfrm>
          <a:prstGeom prst="rect">
            <a:avLst/>
          </a:prstGeom>
        </p:spPr>
      </p:pic>
    </p:spTree>
    <p:extLst>
      <p:ext uri="{BB962C8B-B14F-4D97-AF65-F5344CB8AC3E}">
        <p14:creationId xmlns:p14="http://schemas.microsoft.com/office/powerpoint/2010/main" val="3550727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04F35B-27B6-2D1E-ADAC-E76C58D146C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84DDCBD-672E-0A80-9E04-CC9825395326}"/>
              </a:ext>
            </a:extLst>
          </p:cNvPr>
          <p:cNvSpPr>
            <a:spLocks noGrp="1"/>
          </p:cNvSpPr>
          <p:nvPr>
            <p:ph type="ctrTitle"/>
          </p:nvPr>
        </p:nvSpPr>
        <p:spPr>
          <a:xfrm>
            <a:off x="1524000" y="2235200"/>
            <a:ext cx="9144000" cy="2387600"/>
          </a:xfrm>
          <a:ln>
            <a:noFill/>
          </a:ln>
        </p:spPr>
        <p:txBody>
          <a:bodyPr>
            <a:normAutofit/>
          </a:bodyPr>
          <a:lstStyle/>
          <a:p>
            <a:r>
              <a:rPr lang="en-US" dirty="0">
                <a:solidFill>
                  <a:schemeClr val="bg2"/>
                </a:solidFill>
              </a:rPr>
              <a:t>55-year-old male presents with </a:t>
            </a:r>
            <a:r>
              <a:rPr lang="en-US" dirty="0">
                <a:latin typeface="+mn-lt"/>
              </a:rPr>
              <a:t>dyspnea</a:t>
            </a:r>
          </a:p>
        </p:txBody>
      </p:sp>
      <p:sp>
        <p:nvSpPr>
          <p:cNvPr id="3" name="TextBox 2">
            <a:extLst>
              <a:ext uri="{FF2B5EF4-FFF2-40B4-BE49-F238E27FC236}">
                <a16:creationId xmlns:a16="http://schemas.microsoft.com/office/drawing/2014/main" id="{9986CE66-B27A-DB81-0C28-4798B3CA4A24}"/>
              </a:ext>
            </a:extLst>
          </p:cNvPr>
          <p:cNvSpPr txBox="1"/>
          <p:nvPr/>
        </p:nvSpPr>
        <p:spPr>
          <a:xfrm>
            <a:off x="1005840" y="1850479"/>
            <a:ext cx="2012782" cy="769441"/>
          </a:xfrm>
          <a:prstGeom prst="rect">
            <a:avLst/>
          </a:prstGeom>
          <a:noFill/>
        </p:spPr>
        <p:txBody>
          <a:bodyPr wrap="square" rtlCol="0">
            <a:spAutoFit/>
          </a:bodyPr>
          <a:lstStyle/>
          <a:p>
            <a:r>
              <a:rPr lang="en-US" sz="4400" dirty="0">
                <a:latin typeface="+mj-lt"/>
              </a:rPr>
              <a:t>151</a:t>
            </a:r>
          </a:p>
        </p:txBody>
      </p:sp>
      <p:cxnSp>
        <p:nvCxnSpPr>
          <p:cNvPr id="5" name="Straight Connector 4">
            <a:extLst>
              <a:ext uri="{FF2B5EF4-FFF2-40B4-BE49-F238E27FC236}">
                <a16:creationId xmlns:a16="http://schemas.microsoft.com/office/drawing/2014/main" id="{68239268-9169-D5AD-4FCD-9CDBCB925F6E}"/>
              </a:ext>
            </a:extLst>
          </p:cNvPr>
          <p:cNvCxnSpPr/>
          <p:nvPr/>
        </p:nvCxnSpPr>
        <p:spPr>
          <a:xfrm>
            <a:off x="1005840" y="2580640"/>
            <a:ext cx="9946640" cy="0"/>
          </a:xfrm>
          <a:prstGeom prst="line">
            <a:avLst/>
          </a:prstGeom>
          <a:ln w="38100">
            <a:gradFill>
              <a:gsLst>
                <a:gs pos="0">
                  <a:srgbClr val="DAF7BD"/>
                </a:gs>
                <a:gs pos="33000">
                  <a:srgbClr val="BBE6FF"/>
                </a:gs>
                <a:gs pos="66000">
                  <a:srgbClr val="FFE5BB"/>
                </a:gs>
                <a:gs pos="100000">
                  <a:srgbClr val="FFCDC6"/>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15487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DAB3CB-8A23-FD3B-489B-7CD0F36B5960}"/>
            </a:ext>
          </a:extLst>
        </p:cNvPr>
        <p:cNvGrpSpPr/>
        <p:nvPr/>
      </p:nvGrpSpPr>
      <p:grpSpPr>
        <a:xfrm>
          <a:off x="0" y="0"/>
          <a:ext cx="0" cy="0"/>
          <a:chOff x="0" y="0"/>
          <a:chExt cx="0" cy="0"/>
        </a:xfrm>
      </p:grpSpPr>
      <p:pic>
        <p:nvPicPr>
          <p:cNvPr id="2" name="Picture 1" descr="151-Jxn Brady.jpg"/>
          <p:cNvPicPr>
            <a:picLocks noChangeAspect="1"/>
          </p:cNvPicPr>
          <p:nvPr/>
        </p:nvPicPr>
        <p:blipFill>
          <a:blip r:embed="rId3"/>
          <a:stretch>
            <a:fillRect/>
          </a:stretch>
        </p:blipFill>
        <p:spPr>
          <a:xfrm>
            <a:off x="-6124" y="246580"/>
            <a:ext cx="12194383" cy="6359703"/>
          </a:xfrm>
          <a:prstGeom prst="rect">
            <a:avLst/>
          </a:prstGeom>
        </p:spPr>
      </p:pic>
    </p:spTree>
    <p:extLst>
      <p:ext uri="{BB962C8B-B14F-4D97-AF65-F5344CB8AC3E}">
        <p14:creationId xmlns:p14="http://schemas.microsoft.com/office/powerpoint/2010/main" val="12009882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1_Office Theme">
  <a:themeElements>
    <a:clrScheme name="ECG Stampede">
      <a:dk1>
        <a:sysClr val="windowText" lastClr="000000"/>
      </a:dk1>
      <a:lt1>
        <a:sysClr val="window" lastClr="FFFFFF"/>
      </a:lt1>
      <a:dk2>
        <a:srgbClr val="7F7F7F"/>
      </a:dk2>
      <a:lt2>
        <a:srgbClr val="F2DCB3"/>
      </a:lt2>
      <a:accent1>
        <a:srgbClr val="B3E0F2"/>
      </a:accent1>
      <a:accent2>
        <a:srgbClr val="D8F2BD"/>
      </a:accent2>
      <a:accent3>
        <a:srgbClr val="F2BDBD"/>
      </a:accent3>
      <a:accent4>
        <a:srgbClr val="B3E0F2"/>
      </a:accent4>
      <a:accent5>
        <a:srgbClr val="D8F2BD"/>
      </a:accent5>
      <a:accent6>
        <a:srgbClr val="F2BDBD"/>
      </a:accent6>
      <a:hlink>
        <a:srgbClr val="F2DCB3"/>
      </a:hlink>
      <a:folHlink>
        <a:srgbClr val="F2BDBD"/>
      </a:folHlink>
    </a:clrScheme>
    <a:fontScheme name="ECG Stampede">
      <a:majorFont>
        <a:latin typeface="Nunito Sans"/>
        <a:ea typeface=""/>
        <a:cs typeface=""/>
      </a:majorFont>
      <a:minorFont>
        <a:latin typeface="Ink Fre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ECG Stampede">
  <a:themeElements>
    <a:clrScheme name="ECG Stampede">
      <a:dk1>
        <a:sysClr val="windowText" lastClr="000000"/>
      </a:dk1>
      <a:lt1>
        <a:sysClr val="window" lastClr="FFFFFF"/>
      </a:lt1>
      <a:dk2>
        <a:srgbClr val="7F7F7F"/>
      </a:dk2>
      <a:lt2>
        <a:srgbClr val="F2DCB3"/>
      </a:lt2>
      <a:accent1>
        <a:srgbClr val="B3E0F2"/>
      </a:accent1>
      <a:accent2>
        <a:srgbClr val="D8F2BD"/>
      </a:accent2>
      <a:accent3>
        <a:srgbClr val="F2BDBD"/>
      </a:accent3>
      <a:accent4>
        <a:srgbClr val="B3E0F2"/>
      </a:accent4>
      <a:accent5>
        <a:srgbClr val="D8F2BD"/>
      </a:accent5>
      <a:accent6>
        <a:srgbClr val="F2BDBD"/>
      </a:accent6>
      <a:hlink>
        <a:srgbClr val="F2DCB3"/>
      </a:hlink>
      <a:folHlink>
        <a:srgbClr val="F2BDBD"/>
      </a:folHlink>
    </a:clrScheme>
    <a:fontScheme name="ECG Stampede">
      <a:majorFont>
        <a:latin typeface="Nunito Sans"/>
        <a:ea typeface=""/>
        <a:cs typeface=""/>
      </a:majorFont>
      <a:minorFont>
        <a:latin typeface="Ink Fre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CG Stampede" id="{910F009D-651A-4DE1-8D05-191BEAF5189E}" vid="{6CBE172B-6667-422A-9DAB-43A0E64FECD9}"/>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A951D99F3FCAE4DADAAB15B482BF1AF" ma:contentTypeVersion="16" ma:contentTypeDescription="Create a new document." ma:contentTypeScope="" ma:versionID="41cf97e3ed2a829c2148a153d4f73d9f">
  <xsd:schema xmlns:xsd="http://www.w3.org/2001/XMLSchema" xmlns:xs="http://www.w3.org/2001/XMLSchema" xmlns:p="http://schemas.microsoft.com/office/2006/metadata/properties" xmlns:ns2="6a45c15d-b02b-4e02-9705-336a2e721168" xmlns:ns3="e945d878-a160-4bc3-9b68-e662fa61dd21" targetNamespace="http://schemas.microsoft.com/office/2006/metadata/properties" ma:root="true" ma:fieldsID="f93d29022ee15504ad2587596dd8d87f" ns2:_="" ns3:_="">
    <xsd:import namespace="6a45c15d-b02b-4e02-9705-336a2e721168"/>
    <xsd:import namespace="e945d878-a160-4bc3-9b68-e662fa61dd21"/>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DateTaken" minOccurs="0"/>
                <xsd:element ref="ns2:MediaLengthInSeconds" minOccurs="0"/>
                <xsd:element ref="ns3:SharedWithUsers" minOccurs="0"/>
                <xsd:element ref="ns3:SharedWithDetails" minOccurs="0"/>
                <xsd:element ref="ns2:MediaServiceLoca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a45c15d-b02b-4e02-9705-336a2e72116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dd802298-ac7f-4dc9-a73d-133dd7ac0fd3" ma:termSetId="09814cd3-568e-fe90-9814-8d621ff8fb84" ma:anchorId="fba54fb3-c3e1-fe81-a776-ca4b69148c4d" ma:open="true" ma:isKeyword="false">
      <xsd:complexType>
        <xsd:sequence>
          <xsd:element ref="pc:Terms" minOccurs="0" maxOccurs="1"/>
        </xsd:sequence>
      </xsd:complex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Location" ma:index="21" nillable="true" ma:displayName="Loca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945d878-a160-4bc3-9b68-e662fa61dd21"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1ace2da9-601c-4ff3-801a-76c04b9df11d}" ma:internalName="TaxCatchAll" ma:showField="CatchAllData" ma:web="e945d878-a160-4bc3-9b68-e662fa61dd21">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haredWithUsers xmlns="e945d878-a160-4bc3-9b68-e662fa61dd21">
      <UserInfo>
        <DisplayName>Fisher, Zoe Renee</DisplayName>
        <AccountId>52</AccountId>
        <AccountType/>
      </UserInfo>
      <UserInfo>
        <DisplayName>Reynolds, Catherine E</DisplayName>
        <AccountId>81</AccountId>
        <AccountType/>
      </UserInfo>
      <UserInfo>
        <DisplayName>Elagandhala, Akshay K</DisplayName>
        <AccountId>79</AccountId>
        <AccountType/>
      </UserInfo>
      <UserInfo>
        <DisplayName>OKeefe Rafaeli, Brandon</DisplayName>
        <AccountId>108</AccountId>
        <AccountType/>
      </UserInfo>
      <UserInfo>
        <DisplayName>Lowery, Curtis L</DisplayName>
        <AccountId>32</AccountId>
        <AccountType/>
      </UserInfo>
      <UserInfo>
        <DisplayName>Barry, Connor J</DisplayName>
        <AccountId>98</AccountId>
        <AccountType/>
      </UserInfo>
    </SharedWithUsers>
    <lcf76f155ced4ddcb4097134ff3c332f xmlns="6a45c15d-b02b-4e02-9705-336a2e721168">
      <Terms xmlns="http://schemas.microsoft.com/office/infopath/2007/PartnerControls"/>
    </lcf76f155ced4ddcb4097134ff3c332f>
    <TaxCatchAll xmlns="e945d878-a160-4bc3-9b68-e662fa61dd21" xsi:nil="true"/>
  </documentManagement>
</p:properties>
</file>

<file path=customXml/itemProps1.xml><?xml version="1.0" encoding="utf-8"?>
<ds:datastoreItem xmlns:ds="http://schemas.openxmlformats.org/officeDocument/2006/customXml" ds:itemID="{F0CD1BF3-EEAB-4798-8AFE-A01D7CCE5B9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a45c15d-b02b-4e02-9705-336a2e721168"/>
    <ds:schemaRef ds:uri="e945d878-a160-4bc3-9b68-e662fa61dd2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45BF691-0CE1-4268-88F6-5D4BCD60334C}">
  <ds:schemaRefs>
    <ds:schemaRef ds:uri="http://schemas.microsoft.com/sharepoint/v3/contenttype/forms"/>
  </ds:schemaRefs>
</ds:datastoreItem>
</file>

<file path=customXml/itemProps3.xml><?xml version="1.0" encoding="utf-8"?>
<ds:datastoreItem xmlns:ds="http://schemas.openxmlformats.org/officeDocument/2006/customXml" ds:itemID="{21A503DB-2118-487E-BC10-76AF075C65E7}">
  <ds:schemaRefs>
    <ds:schemaRef ds:uri="6a45c15d-b02b-4e02-9705-336a2e721168"/>
    <ds:schemaRef ds:uri="e945d878-a160-4bc3-9b68-e662fa61dd21"/>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
  <TotalTime>38</TotalTime>
  <Words>765</Words>
  <Application>Microsoft Office PowerPoint</Application>
  <PresentationFormat>Widescreen</PresentationFormat>
  <Paragraphs>57</Paragraphs>
  <Slides>15</Slides>
  <Notes>8</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15</vt:i4>
      </vt:variant>
    </vt:vector>
  </HeadingPairs>
  <TitlesOfParts>
    <vt:vector size="22" baseType="lpstr">
      <vt:lpstr>Nunito Sans</vt:lpstr>
      <vt:lpstr>Arial</vt:lpstr>
      <vt:lpstr>Ink Free</vt:lpstr>
      <vt:lpstr>Calibri</vt:lpstr>
      <vt:lpstr>Nunito Sans ExtraLight</vt:lpstr>
      <vt:lpstr>1_Office Theme</vt:lpstr>
      <vt:lpstr>ECG Stampede</vt:lpstr>
      <vt:lpstr>Conference 28</vt:lpstr>
      <vt:lpstr>64-year-old male presents with palpitations</vt:lpstr>
      <vt:lpstr>PowerPoint Presentation</vt:lpstr>
      <vt:lpstr>64-year-old female presents with dyspnea</vt:lpstr>
      <vt:lpstr>PowerPoint Presentation</vt:lpstr>
      <vt:lpstr>50-year-old male presents with palpitations</vt:lpstr>
      <vt:lpstr>PowerPoint Presentation</vt:lpstr>
      <vt:lpstr>54-year-old female presents with chest pain</vt:lpstr>
      <vt:lpstr>PowerPoint Presentation</vt:lpstr>
      <vt:lpstr>False Positive Activation</vt:lpstr>
      <vt:lpstr>Armstrong Algorithm for STE in LVH</vt:lpstr>
      <vt:lpstr>52-year-old female presents with palpitations</vt:lpstr>
      <vt:lpstr>PowerPoint Presentation</vt:lpstr>
      <vt:lpstr>55-year-old male presents with dyspnea</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ECG Conference</dc:title>
  <dc:creator>Ben Cooper</dc:creator>
  <cp:lastModifiedBy>Cooper, Benjamin</cp:lastModifiedBy>
  <cp:revision>4</cp:revision>
  <dcterms:created xsi:type="dcterms:W3CDTF">2017-12-05T04:01:38Z</dcterms:created>
  <dcterms:modified xsi:type="dcterms:W3CDTF">2026-06-22T03:52:17Z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0x0101000A951D99F3FCAE4DADAAB15B482BF1AF</vt:lpwstr>
  </property>
  <property fmtid="{D5CDD505-2E9C-101B-9397-08002B2CF9AE}" pid="3" name="MediaServiceImageTags">
    <vt:lpwstr/>
  </property>
</Properties>
</file>