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  <p:sldMasterId id="2147483684" r:id="rId5"/>
  </p:sldMasterIdLst>
  <p:notesMasterIdLst>
    <p:notesMasterId r:id="rId22"/>
  </p:notesMasterIdLst>
  <p:sldIdLst>
    <p:sldId id="256" r:id="rId6"/>
    <p:sldId id="344" r:id="rId7"/>
    <p:sldId id="257" r:id="rId8"/>
    <p:sldId id="320" r:id="rId9"/>
    <p:sldId id="345" r:id="rId10"/>
    <p:sldId id="2387" r:id="rId11"/>
    <p:sldId id="2378" r:id="rId12"/>
    <p:sldId id="418" r:id="rId13"/>
    <p:sldId id="415" r:id="rId14"/>
    <p:sldId id="417" r:id="rId15"/>
    <p:sldId id="2388" r:id="rId16"/>
    <p:sldId id="2380" r:id="rId17"/>
    <p:sldId id="2389" r:id="rId18"/>
    <p:sldId id="2382" r:id="rId19"/>
    <p:sldId id="2390" r:id="rId20"/>
    <p:sldId id="2384" r:id="rId21"/>
  </p:sldIdLst>
  <p:sldSz cx="12192000" cy="6858000"/>
  <p:notesSz cx="6858000" cy="9144000"/>
  <p:embeddedFontLst>
    <p:embeddedFont>
      <p:font typeface="Ink Free" panose="03080402000500000000" pitchFamily="66" charset="0"/>
      <p:regular r:id="rId23"/>
    </p:embeddedFont>
    <p:embeddedFont>
      <p:font typeface="Nunito Sans" pitchFamily="2" charset="0"/>
      <p:regular r:id="rId24"/>
      <p:bold r:id="rId25"/>
      <p:italic r:id="rId26"/>
      <p:boldItalic r:id="rId27"/>
    </p:embeddedFont>
    <p:embeddedFont>
      <p:font typeface="Nunito Sans ExtraLight" pitchFamily="2" charset="0"/>
      <p:regular r:id="rId28"/>
      <p: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26361"/>
    <a:srgbClr val="E6E6E6"/>
    <a:srgbClr val="373635"/>
    <a:srgbClr val="2A2A2B"/>
    <a:srgbClr val="8C0E12"/>
    <a:srgbClr val="5279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3D84A6-9C4C-4680-9C4E-88F4A25E7658}" v="46" dt="2026-06-22T03:12:12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082" autoAdjust="0"/>
  </p:normalViewPr>
  <p:slideViewPr>
    <p:cSldViewPr snapToGrid="0">
      <p:cViewPr varScale="1">
        <p:scale>
          <a:sx n="87" d="100"/>
          <a:sy n="87" d="100"/>
        </p:scale>
        <p:origin x="13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6/11/relationships/changesInfo" Target="changesInfos/changesInfo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font" Target="fonts/font3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2.fntdata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oper, Benjamin" userId="4e6d6a2f-2bf5-4843-afef-c899fee87a24" providerId="ADAL" clId="{26925317-AAFA-4459-AA7A-3EDE50AEFE08}"/>
    <pc:docChg chg="custSel addSld delSld modSld">
      <pc:chgData name="Cooper, Benjamin" userId="4e6d6a2f-2bf5-4843-afef-c899fee87a24" providerId="ADAL" clId="{26925317-AAFA-4459-AA7A-3EDE50AEFE08}" dt="2026-06-22T03:12:13.948" v="69" actId="47"/>
      <pc:docMkLst>
        <pc:docMk/>
      </pc:docMkLst>
      <pc:sldChg chg="modSp mod">
        <pc:chgData name="Cooper, Benjamin" userId="4e6d6a2f-2bf5-4843-afef-c899fee87a24" providerId="ADAL" clId="{26925317-AAFA-4459-AA7A-3EDE50AEFE08}" dt="2026-06-21T23:53:20.544" v="1" actId="20577"/>
        <pc:sldMkLst>
          <pc:docMk/>
          <pc:sldMk cId="704517557" sldId="256"/>
        </pc:sldMkLst>
        <pc:spChg chg="mod">
          <ac:chgData name="Cooper, Benjamin" userId="4e6d6a2f-2bf5-4843-afef-c899fee87a24" providerId="ADAL" clId="{26925317-AAFA-4459-AA7A-3EDE50AEFE08}" dt="2026-06-21T23:53:20.544" v="1" actId="20577"/>
          <ac:spMkLst>
            <pc:docMk/>
            <pc:sldMk cId="704517557" sldId="256"/>
            <ac:spMk id="2" creationId="{31317864-DBB3-4199-8C8E-D43932D38DA0}"/>
          </ac:spMkLst>
        </pc:spChg>
      </pc:sldChg>
      <pc:sldChg chg="modNotesTx">
        <pc:chgData name="Cooper, Benjamin" userId="4e6d6a2f-2bf5-4843-afef-c899fee87a24" providerId="ADAL" clId="{26925317-AAFA-4459-AA7A-3EDE50AEFE08}" dt="2026-06-21T23:54:01.105" v="21" actId="20577"/>
        <pc:sldMkLst>
          <pc:docMk/>
          <pc:sldMk cId="490656777" sldId="25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11385089" sldId="276"/>
        </pc:sldMkLst>
      </pc:sldChg>
      <pc:sldChg chg="del">
        <pc:chgData name="Cooper, Benjamin" userId="4e6d6a2f-2bf5-4843-afef-c899fee87a24" providerId="ADAL" clId="{26925317-AAFA-4459-AA7A-3EDE50AEFE08}" dt="2026-06-21T23:54:04.526" v="24" actId="47"/>
        <pc:sldMkLst>
          <pc:docMk/>
          <pc:sldMk cId="2234265494" sldId="297"/>
        </pc:sldMkLst>
      </pc:sldChg>
      <pc:sldChg chg="modSp mod">
        <pc:chgData name="Cooper, Benjamin" userId="4e6d6a2f-2bf5-4843-afef-c899fee87a24" providerId="ADAL" clId="{26925317-AAFA-4459-AA7A-3EDE50AEFE08}" dt="2026-06-22T03:11:46.053" v="59" actId="20577"/>
        <pc:sldMkLst>
          <pc:docMk/>
          <pc:sldMk cId="3424264834" sldId="344"/>
        </pc:sldMkLst>
        <pc:spChg chg="mod">
          <ac:chgData name="Cooper, Benjamin" userId="4e6d6a2f-2bf5-4843-afef-c899fee87a24" providerId="ADAL" clId="{26925317-AAFA-4459-AA7A-3EDE50AEFE08}" dt="2026-06-22T03:11:46.053" v="59" actId="20577"/>
          <ac:spMkLst>
            <pc:docMk/>
            <pc:sldMk cId="3424264834" sldId="344"/>
            <ac:spMk id="2" creationId="{BD33F013-86A1-A17B-5E52-CF0F5F76ABB7}"/>
          </ac:spMkLst>
        </pc:spChg>
        <pc:spChg chg="mod">
          <ac:chgData name="Cooper, Benjamin" userId="4e6d6a2f-2bf5-4843-afef-c899fee87a24" providerId="ADAL" clId="{26925317-AAFA-4459-AA7A-3EDE50AEFE08}" dt="2026-06-21T23:53:30.429" v="8" actId="14100"/>
          <ac:spMkLst>
            <pc:docMk/>
            <pc:sldMk cId="3424264834" sldId="344"/>
            <ac:spMk id="3" creationId="{03FF28D4-B567-8573-AAD1-2CD74EACFFBA}"/>
          </ac:spMkLst>
        </pc:spChg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38958789" sldId="37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43096978" sldId="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081049514" sldId="37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418448897" sldId="37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99439260" sldId="378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831723110" sldId="37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140823246" sldId="380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705229001" sldId="38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517060379" sldId="382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21496410" sldId="383"/>
        </pc:sldMkLst>
      </pc:sldChg>
      <pc:sldChg chg="del">
        <pc:chgData name="Cooper, Benjamin" userId="4e6d6a2f-2bf5-4843-afef-c899fee87a24" providerId="ADAL" clId="{26925317-AAFA-4459-AA7A-3EDE50AEFE08}" dt="2026-06-21T23:54:03.019" v="22" actId="47"/>
        <pc:sldMkLst>
          <pc:docMk/>
          <pc:sldMk cId="2184221663" sldId="414"/>
        </pc:sldMkLst>
      </pc:sldChg>
      <pc:sldChg chg="del">
        <pc:chgData name="Cooper, Benjamin" userId="4e6d6a2f-2bf5-4843-afef-c899fee87a24" providerId="ADAL" clId="{26925317-AAFA-4459-AA7A-3EDE50AEFE08}" dt="2026-06-21T23:54:03.768" v="23" actId="47"/>
        <pc:sldMkLst>
          <pc:docMk/>
          <pc:sldMk cId="1424628400" sldId="427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60916946" sldId="43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126479679" sldId="47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540434176" sldId="499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679569250" sldId="501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2827995954" sldId="2344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3008330163" sldId="2366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597372976" sldId="2375"/>
        </pc:sldMkLst>
      </pc:sldChg>
      <pc:sldChg chg="del">
        <pc:chgData name="Cooper, Benjamin" userId="4e6d6a2f-2bf5-4843-afef-c899fee87a24" providerId="ADAL" clId="{26925317-AAFA-4459-AA7A-3EDE50AEFE08}" dt="2026-06-21T23:54:15.153" v="26" actId="47"/>
        <pc:sldMkLst>
          <pc:docMk/>
          <pc:sldMk cId="475592542" sldId="2376"/>
        </pc:sldMkLst>
      </pc:sldChg>
      <pc:sldChg chg="add del">
        <pc:chgData name="Cooper, Benjamin" userId="4e6d6a2f-2bf5-4843-afef-c899fee87a24" providerId="ADAL" clId="{26925317-AAFA-4459-AA7A-3EDE50AEFE08}" dt="2026-06-22T03:11:51.124" v="61" actId="47"/>
        <pc:sldMkLst>
          <pc:docMk/>
          <pc:sldMk cId="4208855152" sldId="2377"/>
        </pc:sldMkLst>
      </pc:sldChg>
      <pc:sldChg chg="add">
        <pc:chgData name="Cooper, Benjamin" userId="4e6d6a2f-2bf5-4843-afef-c899fee87a24" providerId="ADAL" clId="{26925317-AAFA-4459-AA7A-3EDE50AEFE08}" dt="2026-06-21T23:54:10.885" v="25"/>
        <pc:sldMkLst>
          <pc:docMk/>
          <pc:sldMk cId="4027296647" sldId="2378"/>
        </pc:sldMkLst>
      </pc:sldChg>
      <pc:sldChg chg="add del">
        <pc:chgData name="Cooper, Benjamin" userId="4e6d6a2f-2bf5-4843-afef-c899fee87a24" providerId="ADAL" clId="{26925317-AAFA-4459-AA7A-3EDE50AEFE08}" dt="2026-06-22T03:11:58.944" v="63" actId="47"/>
        <pc:sldMkLst>
          <pc:docMk/>
          <pc:sldMk cId="3371003986" sldId="2379"/>
        </pc:sldMkLst>
      </pc:sldChg>
      <pc:sldChg chg="add">
        <pc:chgData name="Cooper, Benjamin" userId="4e6d6a2f-2bf5-4843-afef-c899fee87a24" providerId="ADAL" clId="{26925317-AAFA-4459-AA7A-3EDE50AEFE08}" dt="2026-06-21T23:54:26.669" v="27"/>
        <pc:sldMkLst>
          <pc:docMk/>
          <pc:sldMk cId="3397723222" sldId="2380"/>
        </pc:sldMkLst>
      </pc:sldChg>
      <pc:sldChg chg="add del">
        <pc:chgData name="Cooper, Benjamin" userId="4e6d6a2f-2bf5-4843-afef-c899fee87a24" providerId="ADAL" clId="{26925317-AAFA-4459-AA7A-3EDE50AEFE08}" dt="2026-06-22T03:12:05.280" v="65" actId="47"/>
        <pc:sldMkLst>
          <pc:docMk/>
          <pc:sldMk cId="1243026808" sldId="2381"/>
        </pc:sldMkLst>
      </pc:sldChg>
      <pc:sldChg chg="add">
        <pc:chgData name="Cooper, Benjamin" userId="4e6d6a2f-2bf5-4843-afef-c899fee87a24" providerId="ADAL" clId="{26925317-AAFA-4459-AA7A-3EDE50AEFE08}" dt="2026-06-21T23:54:28.179" v="28"/>
        <pc:sldMkLst>
          <pc:docMk/>
          <pc:sldMk cId="1304331997" sldId="2382"/>
        </pc:sldMkLst>
      </pc:sldChg>
      <pc:sldChg chg="add del">
        <pc:chgData name="Cooper, Benjamin" userId="4e6d6a2f-2bf5-4843-afef-c899fee87a24" providerId="ADAL" clId="{26925317-AAFA-4459-AA7A-3EDE50AEFE08}" dt="2026-06-22T03:12:09.790" v="67" actId="47"/>
        <pc:sldMkLst>
          <pc:docMk/>
          <pc:sldMk cId="2334420515" sldId="2383"/>
        </pc:sldMkLst>
      </pc:sldChg>
      <pc:sldChg chg="add">
        <pc:chgData name="Cooper, Benjamin" userId="4e6d6a2f-2bf5-4843-afef-c899fee87a24" providerId="ADAL" clId="{26925317-AAFA-4459-AA7A-3EDE50AEFE08}" dt="2026-06-21T23:54:29.277" v="29"/>
        <pc:sldMkLst>
          <pc:docMk/>
          <pc:sldMk cId="3550727095" sldId="2384"/>
        </pc:sldMkLst>
      </pc:sldChg>
      <pc:sldChg chg="add del">
        <pc:chgData name="Cooper, Benjamin" userId="4e6d6a2f-2bf5-4843-afef-c899fee87a24" providerId="ADAL" clId="{26925317-AAFA-4459-AA7A-3EDE50AEFE08}" dt="2026-06-22T03:12:13.948" v="69" actId="47"/>
        <pc:sldMkLst>
          <pc:docMk/>
          <pc:sldMk cId="3311233901" sldId="2385"/>
        </pc:sldMkLst>
      </pc:sldChg>
      <pc:sldChg chg="add">
        <pc:chgData name="Cooper, Benjamin" userId="4e6d6a2f-2bf5-4843-afef-c899fee87a24" providerId="ADAL" clId="{26925317-AAFA-4459-AA7A-3EDE50AEFE08}" dt="2026-06-21T23:54:36.841" v="30"/>
        <pc:sldMkLst>
          <pc:docMk/>
          <pc:sldMk cId="1200988275" sldId="2386"/>
        </pc:sldMkLst>
      </pc:sldChg>
      <pc:sldChg chg="add">
        <pc:chgData name="Cooper, Benjamin" userId="4e6d6a2f-2bf5-4843-afef-c899fee87a24" providerId="ADAL" clId="{26925317-AAFA-4459-AA7A-3EDE50AEFE08}" dt="2026-06-22T03:11:49.761" v="60"/>
        <pc:sldMkLst>
          <pc:docMk/>
          <pc:sldMk cId="1350577077" sldId="2387"/>
        </pc:sldMkLst>
      </pc:sldChg>
      <pc:sldChg chg="add">
        <pc:chgData name="Cooper, Benjamin" userId="4e6d6a2f-2bf5-4843-afef-c899fee87a24" providerId="ADAL" clId="{26925317-AAFA-4459-AA7A-3EDE50AEFE08}" dt="2026-06-22T03:11:56.089" v="62"/>
        <pc:sldMkLst>
          <pc:docMk/>
          <pc:sldMk cId="3098118195" sldId="2388"/>
        </pc:sldMkLst>
      </pc:sldChg>
      <pc:sldChg chg="add">
        <pc:chgData name="Cooper, Benjamin" userId="4e6d6a2f-2bf5-4843-afef-c899fee87a24" providerId="ADAL" clId="{26925317-AAFA-4459-AA7A-3EDE50AEFE08}" dt="2026-06-22T03:12:00.527" v="64"/>
        <pc:sldMkLst>
          <pc:docMk/>
          <pc:sldMk cId="1343239" sldId="2389"/>
        </pc:sldMkLst>
      </pc:sldChg>
      <pc:sldChg chg="add">
        <pc:chgData name="Cooper, Benjamin" userId="4e6d6a2f-2bf5-4843-afef-c899fee87a24" providerId="ADAL" clId="{26925317-AAFA-4459-AA7A-3EDE50AEFE08}" dt="2026-06-22T03:12:06.961" v="66"/>
        <pc:sldMkLst>
          <pc:docMk/>
          <pc:sldMk cId="1044079374" sldId="2390"/>
        </pc:sldMkLst>
      </pc:sldChg>
      <pc:sldChg chg="add">
        <pc:chgData name="Cooper, Benjamin" userId="4e6d6a2f-2bf5-4843-afef-c899fee87a24" providerId="ADAL" clId="{26925317-AAFA-4459-AA7A-3EDE50AEFE08}" dt="2026-06-22T03:12:12.123" v="68"/>
        <pc:sldMkLst>
          <pc:docMk/>
          <pc:sldMk cId="915487301" sldId="2391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1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Sheet1!$C$3</c:f>
              <c:strCache>
                <c:ptCount val="1"/>
                <c:pt idx="0">
                  <c:v>Odds Ratio for Predicting STEMI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bg2"/>
              </a:solidFill>
            </a:ln>
            <a:effectLst/>
          </c:spPr>
          <c:invertIfNegative val="0"/>
          <c:dPt>
            <c:idx val="4"/>
            <c:invertIfNegative val="0"/>
            <c:bubble3D val="0"/>
            <c:spPr>
              <a:noFill/>
              <a:ln>
                <a:solidFill>
                  <a:schemeClr val="bg2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9295-4339-B9B1-270D8BF4A308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295-4339-B9B1-270D8BF4A308}"/>
              </c:ext>
            </c:extLst>
          </c:dPt>
          <c:dLbls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0" i="0" u="none" strike="noStrike" kern="1200" baseline="0">
                      <a:solidFill>
                        <a:schemeClr val="tx1"/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9295-4339-B9B1-270D8BF4A30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2"/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Sheet1!$B$4:$B$9</c:f>
              <c:strCache>
                <c:ptCount val="6"/>
                <c:pt idx="0">
                  <c:v>ST Convex</c:v>
                </c:pt>
                <c:pt idx="1">
                  <c:v>No Spodick</c:v>
                </c:pt>
                <c:pt idx="2">
                  <c:v>RT Checkmark</c:v>
                </c:pt>
                <c:pt idx="3">
                  <c:v>No PR dep</c:v>
                </c:pt>
                <c:pt idx="4">
                  <c:v>III &gt; II</c:v>
                </c:pt>
                <c:pt idx="5">
                  <c:v>ST Dep</c:v>
                </c:pt>
              </c:strCache>
            </c:strRef>
          </c:cat>
          <c:val>
            <c:numRef>
              <c:f>Sheet1!$C$4:$C$9</c:f>
              <c:numCache>
                <c:formatCode>General</c:formatCode>
                <c:ptCount val="6"/>
                <c:pt idx="0">
                  <c:v>6</c:v>
                </c:pt>
                <c:pt idx="1">
                  <c:v>7</c:v>
                </c:pt>
                <c:pt idx="2">
                  <c:v>8</c:v>
                </c:pt>
                <c:pt idx="3">
                  <c:v>12</c:v>
                </c:pt>
                <c:pt idx="4">
                  <c:v>21</c:v>
                </c:pt>
                <c:pt idx="5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95-4339-B9B1-270D8BF4A3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170318735"/>
        <c:axId val="1077846031"/>
      </c:barChart>
      <c:catAx>
        <c:axId val="117031873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2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077846031"/>
        <c:crosses val="autoZero"/>
        <c:auto val="1"/>
        <c:lblAlgn val="ctr"/>
        <c:lblOffset val="100"/>
        <c:noMultiLvlLbl val="0"/>
      </c:catAx>
      <c:valAx>
        <c:axId val="1077846031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17031873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3023C9-BAA3-41EA-AE30-D6F4A0E435B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FC372D-4ED0-4349-A599-5935843CE4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21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98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Acute Pericarditis.</a:t>
            </a:r>
          </a:p>
          <a:p>
            <a:endParaRPr/>
          </a:p>
          <a:p>
            <a:r>
              <a:t>Acute Pericarditis. There are diffuse concave ST-segment elevations without reciprocal ST-segment depressions. Other electrocardiographic findings of acute pericarditis include PR-segment depressions, PR-segment elevation in aVR, and down-sloping of the TP segment (Spodick’s sign, Figure 51). This patient had typical symptoms of pericarditis (i.e., sharp, pleuritic chest pain relieved when leaning forward), a new pericardial effusion on echocardiography, and a friction rub on exam. Diagnostic criteria were previously described in case 33.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040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1A69D1-AF02-C09F-1F8F-BFC97C7AD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F504A9-0EAA-88FC-E9E2-BB13309696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72D08-FEA5-56A2-A3E3-A591CB1150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Right Bundle Branch Block.</a:t>
            </a:r>
          </a:p>
          <a:p>
            <a:endParaRPr/>
          </a:p>
          <a:p>
            <a:r>
              <a:t>Right Bundle Branch Block, Left Posterior Fascicular Block, Atrial Fibrillation. The rhythm is irregularly irregular and without discernable P waves (i.e., atrial fibrillation). The wide QRS, rSR’ in the anterior precordial leads (V1, V2), and deep S-waves in the lateral leads (I, V6) indicate the presence of a right bundle branch block (Figure 2). Right bundle branch blocks, in isolation, do not cause right axis deviation. The right axis deviation is most likely due to a left posterior fascicular block (Figure 50). This ECG demonstrates disruption of two fascicles, the right bundle and the left posterior fascicle, and is termed a “bifascicular” block.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A0905CB-4EE1-ED6D-C7B0-6EFC3DF7B3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3729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D31E0-5BFE-F525-D6D9-EFD9828E4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21C030-404E-755A-49FF-3E4C4911B3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C56784-D4DF-007E-D234-1773DE1951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517419-A062-A795-D2DC-E821F3F9448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869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5A323-5937-384D-26D2-10EFC1EEC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E55F08-54C1-51BE-9F7D-2BC173D43E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F05EB9-54CE-41F6-E799-DF87F4AD08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1976D2-2AD7-5572-08D1-686ADF5F206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56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9C014-9F2E-F4FC-E0C1-3FC0AB9FD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508ED2-2019-8010-88EC-BA1A3E350E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A7AAED-AB2F-D321-EE56-277EE9F20B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37A40C-D89A-7675-5328-ACABB555D5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030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31E874-0C21-8D80-7EA2-2ECDED8A34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5D257E-BC74-9523-74BF-76EC83FF8C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7FCF642-E024-13F1-7A25-9F77B68BDC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Ventricular Tachycardia.</a:t>
            </a:r>
          </a:p>
          <a:p>
            <a:endParaRPr/>
          </a:p>
          <a:p>
            <a:r>
              <a:t>Ventricular Tachycardia. The extreme right axis (i.e., negatively deflected QRS complexes in both leads I and aVF) strongly favors ventricular tachycardia (Figure 5).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A1E55-C4CD-1AA1-F563-3AE6160B4A2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1726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06FA9-00F8-7C5A-4436-B483E55B14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58CCA68-96DF-688C-4A5D-BCD5C56532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97CC02-CA2E-4A73-2DD8-116231CD6C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Third Degree Atrioventricular Block.</a:t>
            </a:r>
          </a:p>
          <a:p>
            <a:endParaRPr/>
          </a:p>
          <a:p>
            <a:r>
              <a:t>Third Degree Atrioventricular Block. There is atrioventricular dissociation and a severely bradycardic ventricular escape rhythm. The term atrioventricular dissociation refers to the independent contraction of the atria and ventricles and suggests a disturbance in the normal conduction pathway; in this case, third degree (i.e., complete) atrioventricular block. The wide (&gt;120 ms), and slow (&lt;40 beats per minute) QRS complexes are consistent with ventricular escape.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93CEAA-C0EF-B635-1C16-7B3CFE645E7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9213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21F10-96A5-BD1F-4F9D-46233D266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DBD91A4-0B5D-D2B7-F305-0A1594AF7B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AC0D28C-B547-CD1F-776D-41A9AC915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Third Degree Atrioventricular Block.</a:t>
            </a:r>
          </a:p>
          <a:p>
            <a:endParaRPr/>
          </a:p>
          <a:p>
            <a:r>
              <a:t>Third Degree Atrioventricular Block. Again, there is atrioventricular dissociation and a severely bradycardic ventricular escape rhythm.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B58BD-BCC8-FF00-1935-AD93033D18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FC372D-4ED0-4349-A599-5935843CE418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459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5114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106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6208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9777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9521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9957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8047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746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624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656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901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CBA8B-D54D-4BDE-AA27-5C0323FB0E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975B93-CF04-46A5-8945-EC3A4B5784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Nunito Sans" panose="00000500000000000000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B9152F-7ED2-4542-9D80-C00816263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DFE5A-A218-4346-A133-27DC6D9F4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8F6FF-BCF4-42E5-8897-3024D4400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3831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3F7B2-1D9C-4480-A73F-59AE3D3A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D06DEF-628D-4C06-A523-989F9AB8DA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Nunito Sans" panose="00000500000000000000" pitchFamily="2" charset="0"/>
              </a:defRPr>
            </a:lvl1pPr>
            <a:lvl2pPr>
              <a:defRPr>
                <a:latin typeface="Nunito Sans" panose="00000500000000000000" pitchFamily="2" charset="0"/>
              </a:defRPr>
            </a:lvl2pPr>
            <a:lvl3pPr>
              <a:defRPr>
                <a:latin typeface="Nunito Sans" panose="00000500000000000000" pitchFamily="2" charset="0"/>
              </a:defRPr>
            </a:lvl3pPr>
            <a:lvl4pPr>
              <a:defRPr>
                <a:latin typeface="Nunito Sans" panose="00000500000000000000" pitchFamily="2" charset="0"/>
              </a:defRPr>
            </a:lvl4pPr>
            <a:lvl5pPr>
              <a:defRPr>
                <a:latin typeface="Nunito Sans" panose="00000500000000000000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3F4B5E-F757-49AE-9C0F-F87D5CBBDD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C8B0E2-642F-4737-9B95-2F72D3D0C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00BCF6-F6FB-4483-9F77-0F05A780F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874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E4A53-E324-425D-B3D8-10BAB2E84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latin typeface="Nunito Sans" panose="00000500000000000000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086EF7-7136-45F8-94E1-F056C2319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563602-B833-4BBC-A469-0CAE34076D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ED8F-4809-47DB-B624-E7E2C9814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9742EC-7663-4385-89EC-364381F924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6543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F521F-D648-431C-890F-B283745B2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FC8992-021B-4E52-9D0E-0DEC47E16A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C29FF6-84BA-410F-9021-6D142E4F0E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13301B6-A373-4D99-B897-6FC450F1F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45CDFD-9DE0-40D5-BE9E-8E09515E7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EF4246-52A9-4427-A0E3-D632458277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0963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76290-DCAF-4251-BAF4-6FEC2853A2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D97D0A-EBE6-47A3-9F75-9F8093F62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26762D-8CDB-441A-B8CE-BC7C58E9BC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FE81AF8-AC04-4387-82E5-124B7201C7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1C86F2B-8304-4C76-AE20-1233B4F38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D3760E-C3D1-450D-9989-51B39513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7E1496-9778-4C47-96BC-01FC3B10B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C4FC5D-2C9B-4BB7-91C9-B147E0BBB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1388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3503E-0234-43AA-B6DF-E1F32D650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D66FDF-2BB2-40F8-98FD-70294A84FF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7BEE06C-0EF2-4FCC-96E3-478B9151C7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E55165-CE9B-435B-BC4B-4B90AD6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276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2200EF-DAE7-4291-AFA9-DE621E4D7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B29A-6DFB-4114-9472-FA0C8553B6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39D5B1-6A9D-462D-B03E-884D8F45D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165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1B3FB-2697-4715-A936-491530AAE6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9BC3C7-0FD5-4991-A1DA-FAD3484951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019896-A972-4882-9EA6-39A35ADFA3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D84087-2778-4EF3-B325-CF1E7E7C9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BBA96D-1C7A-4239-B6CE-A29108B61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97168B-50B6-4365-9739-EADB19D9D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1375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1EDF39-FFA1-4195-97C2-AA869683D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4439D6-F0ED-49DD-99BC-91926D5142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F608F-B1A9-4F01-BE1B-9A252B46D2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F1218-E997-48DE-81E4-87B7414BE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33345B3-748C-4FE6-A224-3577F1AE5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DF165D-BC50-4FDF-B30F-D66CE4A0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624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21BE53-4B48-4DFC-BD3D-C1FCF98F46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EF7D7-1059-4E71-A849-E7FBAFD84A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88815-CC2D-426D-81AB-821B6636A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688806-385A-4068-A342-3281C9A3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C3B0B-DD5E-46AE-ADED-7C7F8439F5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35686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261E8A6-3E54-4B9E-926D-226392F6D6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E16035-71BA-4370-ABF9-47F0C0CF1D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99995-A2AB-4CAF-A45E-D4300683C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4133CE-E9DA-4598-8C55-CC227885C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C8CFDF-6557-4542-AB23-DD4A08403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7963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593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BBC04D-F43D-4F5D-9051-4E4E2D8074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5A8718-D719-4D84-8698-3F68D4E1F2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96349-74D6-4CC5-83B6-1E7A499665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FAA973-F591-4D3E-8F8C-46CB8919A712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FB34AD-226C-4DC5-84CB-DBD84CFB7A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A37929-5F4C-43DB-A365-C813AECAF1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105CE3-DECE-4166-B994-763D7F2472F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54662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17864-DBB3-4199-8C8E-D43932D38D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87092" y="3994454"/>
            <a:ext cx="5496213" cy="860187"/>
          </a:xfrm>
        </p:spPr>
        <p:txBody>
          <a:bodyPr>
            <a:noAutofit/>
          </a:bodyPr>
          <a:lstStyle/>
          <a:p>
            <a:pPr algn="r"/>
            <a:r>
              <a:rPr lang="en-US" sz="5400" dirty="0">
                <a:solidFill>
                  <a:schemeClr val="bg2"/>
                </a:solidFill>
                <a:latin typeface="+mj-lt"/>
                <a:cs typeface="Segoe UI Light" panose="020B0502040204020203" pitchFamily="34" charset="0"/>
              </a:rPr>
              <a:t>Conference 23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13AA083-3BD2-466E-8890-ADD3BF776501}"/>
              </a:ext>
            </a:extLst>
          </p:cNvPr>
          <p:cNvGrpSpPr/>
          <p:nvPr/>
        </p:nvGrpSpPr>
        <p:grpSpPr>
          <a:xfrm>
            <a:off x="641527" y="2564413"/>
            <a:ext cx="10908946" cy="1729174"/>
            <a:chOff x="784475" y="2703629"/>
            <a:chExt cx="10908946" cy="1729174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3B38B0F-9EAA-480D-9DFD-408045811F77}"/>
                </a:ext>
              </a:extLst>
            </p:cNvPr>
            <p:cNvSpPr txBox="1"/>
            <p:nvPr/>
          </p:nvSpPr>
          <p:spPr>
            <a:xfrm>
              <a:off x="784475" y="2786198"/>
              <a:ext cx="10908946" cy="16466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9900">
                  <a:latin typeface="Nunito Sans ExtraLight" panose="00000300000000000000" pitchFamily="2" charset="0"/>
                </a:rPr>
                <a:t>ECG     STAMPEDE</a:t>
              </a:r>
            </a:p>
          </p:txBody>
        </p:sp>
        <p:pic>
          <p:nvPicPr>
            <p:cNvPr id="5" name="Picture 4" descr="A close up of a logo&#10;&#10;Description generated with very high confidence">
              <a:extLst>
                <a:ext uri="{FF2B5EF4-FFF2-40B4-BE49-F238E27FC236}">
                  <a16:creationId xmlns:a16="http://schemas.microsoft.com/office/drawing/2014/main" id="{E1E4678B-992C-4197-B8E4-A1AB5C450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1412" y="2703629"/>
              <a:ext cx="1568723" cy="142803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045175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3F013-86A1-A17B-5E52-CF0F5F76AB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2"/>
                </a:solidFill>
              </a:rPr>
              <a:t>38-year-old male presents with </a:t>
            </a:r>
            <a:r>
              <a:rPr lang="en-US" dirty="0">
                <a:latin typeface="+mn-lt"/>
              </a:rPr>
              <a:t>sharp 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FF28D4-B567-8573-AAD1-2CD74EACFFBA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118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9C6D518-ED36-801E-9154-FC123672385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242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8-Pericarditis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656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032D3FF-75D8-4DF5-A2B8-CCDEBBF190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0479960"/>
              </p:ext>
            </p:extLst>
          </p:nvPr>
        </p:nvGraphicFramePr>
        <p:xfrm>
          <a:off x="1581945" y="1772708"/>
          <a:ext cx="9028109" cy="40658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le 4">
            <a:extLst>
              <a:ext uri="{FF2B5EF4-FFF2-40B4-BE49-F238E27FC236}">
                <a16:creationId xmlns:a16="http://schemas.microsoft.com/office/drawing/2014/main" id="{99FABE67-4BF9-47B4-83FF-3D50EA5AD5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STEMI</a:t>
            </a:r>
            <a:r>
              <a:rPr lang="en-US" sz="3600" dirty="0">
                <a:solidFill>
                  <a:schemeClr val="accent3"/>
                </a:solidFill>
              </a:rPr>
              <a:t> </a:t>
            </a:r>
            <a:r>
              <a:rPr lang="en-US" sz="3600" dirty="0">
                <a:solidFill>
                  <a:schemeClr val="bg2"/>
                </a:solidFill>
              </a:rPr>
              <a:t>vs</a:t>
            </a:r>
            <a:r>
              <a:rPr lang="en-US" sz="3600" dirty="0"/>
              <a:t> </a:t>
            </a:r>
            <a:r>
              <a:rPr lang="en-US" sz="3600" dirty="0">
                <a:solidFill>
                  <a:schemeClr val="bg2"/>
                </a:solidFill>
              </a:rPr>
              <a:t>Pericarditis Odds Ratios</a:t>
            </a:r>
            <a:endParaRPr lang="en-US" sz="3600" dirty="0">
              <a:solidFill>
                <a:schemeClr val="accent3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1BEF85-4031-4939-89DC-970101204EC4}"/>
              </a:ext>
            </a:extLst>
          </p:cNvPr>
          <p:cNvSpPr txBox="1"/>
          <p:nvPr/>
        </p:nvSpPr>
        <p:spPr>
          <a:xfrm>
            <a:off x="0" y="6293557"/>
            <a:ext cx="1219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Witting, M. D., Hu, K. M., </a:t>
            </a:r>
            <a:r>
              <a:rPr lang="en-US" sz="12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Westreich</a:t>
            </a:r>
            <a:r>
              <a:rPr lang="en-US" sz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, A. A., Tewelde, S., Farzad, A., &amp; Mattu, A. (2020). Evaluation of </a:t>
            </a:r>
            <a:r>
              <a:rPr lang="en-US" sz="1200" dirty="0" err="1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Spodick’s</a:t>
            </a:r>
            <a:r>
              <a:rPr lang="en-US" sz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 Sign and Other Electrocardiographic Findings as Indicators of STEMI and Pericarditis. </a:t>
            </a:r>
            <a:r>
              <a:rPr lang="en-US" sz="1200" i="1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The Journal of Emergency Medicine</a:t>
            </a:r>
            <a:r>
              <a:rPr lang="en-US" sz="1200" dirty="0">
                <a:solidFill>
                  <a:schemeClr val="bg1">
                    <a:lumMod val="85000"/>
                    <a:lumOff val="15000"/>
                  </a:schemeClr>
                </a:solidFill>
                <a:latin typeface="+mj-lt"/>
              </a:rPr>
              <a:t>. https://doi.org/10.1016/j.jemermed.2020.01.017</a:t>
            </a:r>
          </a:p>
          <a:p>
            <a:endParaRPr lang="en-US" sz="1200" dirty="0">
              <a:solidFill>
                <a:schemeClr val="bg1">
                  <a:lumMod val="85000"/>
                  <a:lumOff val="15000"/>
                </a:schemeClr>
              </a:solidFill>
              <a:latin typeface="+mj-lt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BE38F0-AA82-49EB-DFF5-272B017361CA}"/>
              </a:ext>
            </a:extLst>
          </p:cNvPr>
          <p:cNvSpPr txBox="1"/>
          <p:nvPr/>
        </p:nvSpPr>
        <p:spPr>
          <a:xfrm>
            <a:off x="2027399" y="1984948"/>
            <a:ext cx="1713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highlight>
                  <a:srgbClr val="000000"/>
                </a:highlight>
                <a:latin typeface="+mj-lt"/>
              </a:rPr>
              <a:t>ST Dep</a:t>
            </a:r>
          </a:p>
        </p:txBody>
      </p:sp>
    </p:spTree>
    <p:extLst>
      <p:ext uri="{BB962C8B-B14F-4D97-AF65-F5344CB8AC3E}">
        <p14:creationId xmlns:p14="http://schemas.microsoft.com/office/powerpoint/2010/main" val="295214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C9620-D3A1-5F91-C7FA-E06ECE601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ECG Stages of </a:t>
            </a:r>
            <a:r>
              <a:rPr lang="en-US" dirty="0">
                <a:solidFill>
                  <a:schemeClr val="accent3"/>
                </a:solidFill>
              </a:rPr>
              <a:t>Pericarditis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458883D-7631-95E0-16B4-F65AE30FCF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92875" y="2977091"/>
            <a:ext cx="9653336" cy="20083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FF0F41A-B6FD-9873-5BDE-BFCFAE2ACF50}"/>
              </a:ext>
            </a:extLst>
          </p:cNvPr>
          <p:cNvSpPr txBox="1"/>
          <p:nvPr/>
        </p:nvSpPr>
        <p:spPr>
          <a:xfrm>
            <a:off x="1307432" y="2293602"/>
            <a:ext cx="131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accent3"/>
                </a:solidFill>
                <a:latin typeface="+mj-lt"/>
              </a:rPr>
              <a:t>Stage 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88A4B8-3701-2F88-1B82-65AD7807BAC8}"/>
              </a:ext>
            </a:extLst>
          </p:cNvPr>
          <p:cNvSpPr txBox="1"/>
          <p:nvPr/>
        </p:nvSpPr>
        <p:spPr>
          <a:xfrm>
            <a:off x="3848501" y="2293602"/>
            <a:ext cx="131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Stage 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59F1866-10B5-C99A-A027-14546956BA7C}"/>
              </a:ext>
            </a:extLst>
          </p:cNvPr>
          <p:cNvSpPr txBox="1"/>
          <p:nvPr/>
        </p:nvSpPr>
        <p:spPr>
          <a:xfrm>
            <a:off x="6293318" y="2293602"/>
            <a:ext cx="131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Stage 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9ECA757-A895-AB44-3A36-CBBF7CE03AE0}"/>
              </a:ext>
            </a:extLst>
          </p:cNvPr>
          <p:cNvSpPr txBox="1"/>
          <p:nvPr/>
        </p:nvSpPr>
        <p:spPr>
          <a:xfrm>
            <a:off x="8884118" y="2293602"/>
            <a:ext cx="13186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Stage 4</a:t>
            </a:r>
          </a:p>
        </p:txBody>
      </p:sp>
    </p:spTree>
    <p:extLst>
      <p:ext uri="{BB962C8B-B14F-4D97-AF65-F5344CB8AC3E}">
        <p14:creationId xmlns:p14="http://schemas.microsoft.com/office/powerpoint/2010/main" val="204792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2C361-D118-8EBC-E6F1-DCC87B9DED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0E571-1C7D-32F4-9502-E82834A1AD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55-year-old male presents with </a:t>
            </a:r>
            <a:r>
              <a:rPr lang="en-US" dirty="0">
                <a:latin typeface="+mn-lt"/>
              </a:rPr>
              <a:t>syncope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8C6B6E3-78B0-7ED1-83CD-04A5479CD67E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119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A31E39-126B-5262-2A08-28FB9BF0170C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0577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8F96-CBA5-A692-AF33-EFF5CE2F2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9-AF_RBBB_LAFB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9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F9830-3856-D172-B6AB-E51B419E3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B93592-68D5-8FC8-0C49-E5839249DC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Causes of</a:t>
            </a:r>
            <a:r>
              <a:rPr lang="en-US" dirty="0"/>
              <a:t> </a:t>
            </a:r>
            <a:r>
              <a:rPr lang="en-US" b="0" dirty="0"/>
              <a:t>right axis </a:t>
            </a:r>
            <a:r>
              <a:rPr lang="en-US" dirty="0">
                <a:solidFill>
                  <a:schemeClr val="bg2"/>
                </a:solidFill>
              </a:rPr>
              <a:t>deviation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F0E48CF-5474-CF96-EA11-6637867953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11332" y="2283541"/>
            <a:ext cx="3185080" cy="320039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DFF6DA7-E2FB-AC21-939D-B8A67DF291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738" b="97541" l="5825" r="94175">
                        <a14:foregroundMark x1="29126" y1="5738" x2="28479" y2="20082"/>
                        <a14:foregroundMark x1="28479" y1="20082" x2="28803" y2="21311"/>
                        <a14:foregroundMark x1="47485" y1="89676" x2="54475" y2="89381"/>
                        <a14:foregroundMark x1="69615" y1="70359" x2="70874" y2="72541"/>
                        <a14:foregroundMark x1="70874" y1="72541" x2="74434" y2="86885"/>
                        <a14:foregroundMark x1="78077" y1="87867" x2="82770" y2="89132"/>
                        <a14:foregroundMark x1="74434" y1="86885" x2="76472" y2="87434"/>
                        <a14:foregroundMark x1="23536" y1="80954" x2="24383" y2="80690"/>
                        <a14:foregroundMark x1="27509" y1="94262" x2="27035" y2="94562"/>
                        <a14:foregroundMark x1="5825" y1="90164" x2="6472" y2="93852"/>
                        <a14:foregroundMark x1="18447" y1="93443" x2="20712" y2="92623"/>
                        <a14:backgroundMark x1="66990" y1="61885" x2="67314" y2="62705"/>
                        <a14:backgroundMark x1="67314" y1="65164" x2="66990" y2="70082"/>
                        <a14:backgroundMark x1="64401" y1="60656" x2="58900" y2="86066"/>
                        <a14:backgroundMark x1="58900" y1="86066" x2="56958" y2="85246"/>
                        <a14:backgroundMark x1="55663" y1="86475" x2="58252" y2="85246"/>
                        <a14:backgroundMark x1="77023" y1="86475" x2="78641" y2="86885"/>
                        <a14:backgroundMark x1="82848" y1="90984" x2="92557" y2="90574"/>
                        <a14:backgroundMark x1="92557" y1="90574" x2="84790" y2="92623"/>
                        <a14:backgroundMark x1="95469" y1="89344" x2="92557" y2="92213"/>
                        <a14:backgroundMark x1="44660" y1="88934" x2="45955" y2="90984"/>
                        <a14:backgroundMark x1="11327" y1="83607" x2="12945" y2="95492"/>
                        <a14:backgroundMark x1="19789" y1="98381" x2="22654" y2="99590"/>
                        <a14:backgroundMark x1="12945" y1="95492" x2="16865" y2="97146"/>
                        <a14:backgroundMark x1="17736" y1="95106" x2="14563" y2="92213"/>
                        <a14:backgroundMark x1="22654" y1="99590" x2="20273" y2="97419"/>
                        <a14:backgroundMark x1="20609" y1="96751" x2="23301" y2="98770"/>
                        <a14:backgroundMark x1="14563" y1="92213" x2="17902" y2="94718"/>
                        <a14:backgroundMark x1="23301" y1="98770" x2="24919" y2="98770"/>
                        <a14:backgroundMark x1="16181" y1="81967" x2="21359" y2="80738"/>
                        <a14:backgroundMark x1="22654" y1="79098" x2="23301" y2="80738"/>
                        <a14:backgroundMark x1="22006" y1="80328" x2="23301" y2="79098"/>
                        <a14:backgroundMark x1="22006" y1="81148" x2="22977" y2="79918"/>
                        <a14:backgroundMark x1="22330" y1="81967" x2="22977" y2="79918"/>
                        <a14:backgroundMark x1="22330" y1="81557" x2="24272" y2="78689"/>
                        <a14:backgroundMark x1="26537" y1="79098" x2="26214" y2="81148"/>
                        <a14:backgroundMark x1="29126" y1="82377" x2="29126" y2="84836"/>
                        <a14:backgroundMark x1="29773" y1="82787" x2="32362" y2="82787"/>
                        <a14:backgroundMark x1="29450" y1="82377" x2="31392" y2="82377"/>
                        <a14:backgroundMark x1="33333" y1="84836" x2="33333" y2="84426"/>
                        <a14:backgroundMark x1="33981" y1="84426" x2="37540" y2="87705"/>
                        <a14:backgroundMark x1="37217" y1="85656" x2="37217" y2="89754"/>
                        <a14:backgroundMark x1="33010" y1="89754" x2="30744" y2="93443"/>
                        <a14:backgroundMark x1="22006" y1="95082" x2="21359" y2="98361"/>
                        <a14:backgroundMark x1="30421" y1="92213" x2="30421" y2="94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8" r="508"/>
          <a:stretch/>
        </p:blipFill>
        <p:spPr>
          <a:xfrm>
            <a:off x="7279008" y="4638367"/>
            <a:ext cx="693144" cy="55295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BC05D31-6D65-C75E-3BB6-8FD84EF69071}"/>
              </a:ext>
            </a:extLst>
          </p:cNvPr>
          <p:cNvSpPr txBox="1"/>
          <p:nvPr/>
        </p:nvSpPr>
        <p:spPr>
          <a:xfrm>
            <a:off x="2776830" y="2325949"/>
            <a:ext cx="4061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1. Ventricular ectopy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EBD8FCA-ED1F-EF16-6A39-3CC075E33F2F}"/>
              </a:ext>
            </a:extLst>
          </p:cNvPr>
          <p:cNvSpPr txBox="1"/>
          <p:nvPr/>
        </p:nvSpPr>
        <p:spPr>
          <a:xfrm>
            <a:off x="2602166" y="2691406"/>
            <a:ext cx="4061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2. Lateral myocardial infarction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DE0058-1DE4-1DD7-8E50-EFF953686429}"/>
              </a:ext>
            </a:extLst>
          </p:cNvPr>
          <p:cNvSpPr txBox="1"/>
          <p:nvPr/>
        </p:nvSpPr>
        <p:spPr>
          <a:xfrm>
            <a:off x="2420692" y="3063269"/>
            <a:ext cx="4061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3. Right ventricular hypertrophy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6C6994-64E1-5641-B467-4D2605D534D4}"/>
              </a:ext>
            </a:extLst>
          </p:cNvPr>
          <p:cNvSpPr txBox="1"/>
          <p:nvPr/>
        </p:nvSpPr>
        <p:spPr>
          <a:xfrm>
            <a:off x="1351077" y="3426195"/>
            <a:ext cx="504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4. Accessory Pathway/Wolf-Parkinson-White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F1DC6D6-FF6C-7EEF-38F3-43FF679AA325}"/>
              </a:ext>
            </a:extLst>
          </p:cNvPr>
          <p:cNvSpPr txBox="1"/>
          <p:nvPr/>
        </p:nvSpPr>
        <p:spPr>
          <a:xfrm>
            <a:off x="1351076" y="3795527"/>
            <a:ext cx="5045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5. Left posterior fascicular block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ADBACF-CDA3-C9C5-AD7A-EE986F8CC198}"/>
              </a:ext>
            </a:extLst>
          </p:cNvPr>
          <p:cNvSpPr txBox="1"/>
          <p:nvPr/>
        </p:nvSpPr>
        <p:spPr>
          <a:xfrm>
            <a:off x="4522208" y="4158453"/>
            <a:ext cx="19315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6. Hyperkalemia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5893FE1-653C-835A-1613-7242F072C89C}"/>
              </a:ext>
            </a:extLst>
          </p:cNvPr>
          <p:cNvSpPr txBox="1"/>
          <p:nvPr/>
        </p:nvSpPr>
        <p:spPr>
          <a:xfrm>
            <a:off x="3473244" y="4521039"/>
            <a:ext cx="31199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7. Sodium channel toxicity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5FF55AF-5DDB-465C-5DE3-468A1D21F8EB}"/>
              </a:ext>
            </a:extLst>
          </p:cNvPr>
          <p:cNvSpPr txBox="1"/>
          <p:nvPr/>
        </p:nvSpPr>
        <p:spPr>
          <a:xfrm>
            <a:off x="4018075" y="4890371"/>
            <a:ext cx="27873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8. Pulmonary embolism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1F6474A-B47C-E86F-888A-34133324BD6E}"/>
              </a:ext>
            </a:extLst>
          </p:cNvPr>
          <p:cNvSpPr txBox="1"/>
          <p:nvPr/>
        </p:nvSpPr>
        <p:spPr>
          <a:xfrm>
            <a:off x="2986549" y="5246551"/>
            <a:ext cx="42036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9. Chronic lung disease (e.g., COPD)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86309D5-A7DD-F090-D8F6-51752586810E}"/>
              </a:ext>
            </a:extLst>
          </p:cNvPr>
          <p:cNvSpPr txBox="1"/>
          <p:nvPr/>
        </p:nvSpPr>
        <p:spPr>
          <a:xfrm>
            <a:off x="5033204" y="5618754"/>
            <a:ext cx="26329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+mj-lt"/>
              </a:rPr>
              <a:t>10. Normal in children</a:t>
            </a:r>
          </a:p>
        </p:txBody>
      </p:sp>
    </p:spTree>
    <p:extLst>
      <p:ext uri="{BB962C8B-B14F-4D97-AF65-F5344CB8AC3E}">
        <p14:creationId xmlns:p14="http://schemas.microsoft.com/office/powerpoint/2010/main" val="234407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87000">
        <p:fade/>
      </p:transition>
    </mc:Choice>
    <mc:Fallback xmlns="">
      <p:transition spd="med" advTm="8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19381D-FE84-2622-4DB8-728A96271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11A0E9-8191-EA2B-B201-577B569F2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Conduction System </a:t>
            </a:r>
            <a:r>
              <a:rPr lang="en-US" b="0" dirty="0">
                <a:latin typeface="+mj-lt"/>
              </a:rPr>
              <a:t>Fascicular Blocks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09305C7-9E7F-1207-06D4-9BD53A64D1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8362" y="1914951"/>
            <a:ext cx="4975276" cy="40419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96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717">
        <p:fade/>
      </p:transition>
    </mc:Choice>
    <mc:Fallback xmlns="">
      <p:transition spd="med" advTm="90717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F0F2D-B1B6-2FB0-A7FA-EAC8CF584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41A7E6-2A6D-F6BF-C433-EEE60FCD6F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Conduction System </a:t>
            </a:r>
            <a:r>
              <a:rPr lang="en-US" b="0" dirty="0">
                <a:latin typeface="+mj-lt"/>
              </a:rPr>
              <a:t>Fascicular Blocks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4754960-83FC-5826-FD3C-C5D9D7AB50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08362" y="1914951"/>
            <a:ext cx="4975275" cy="404198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0BD046F-1F90-3048-3C75-7D158B8ADB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19150" y="1811653"/>
            <a:ext cx="935979" cy="14769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8CE2E5-705B-E001-B9BF-7D77976BF9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682867" y="4701972"/>
            <a:ext cx="936117" cy="14771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D98F297-A5F8-1ACC-815C-74ED068ABF40}"/>
              </a:ext>
            </a:extLst>
          </p:cNvPr>
          <p:cNvSpPr txBox="1"/>
          <p:nvPr/>
        </p:nvSpPr>
        <p:spPr>
          <a:xfrm>
            <a:off x="7510727" y="2365438"/>
            <a:ext cx="8536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j-lt"/>
              </a:rPr>
              <a:t>I, </a:t>
            </a:r>
            <a:r>
              <a:rPr lang="en-US" sz="1600" dirty="0" err="1">
                <a:latin typeface="+mj-lt"/>
              </a:rPr>
              <a:t>aVL</a:t>
            </a:r>
            <a:endParaRPr lang="en-US" sz="1600" dirty="0">
              <a:latin typeface="+mj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96EC9C-2388-DFAE-7A0C-5CD931A5BA7F}"/>
              </a:ext>
            </a:extLst>
          </p:cNvPr>
          <p:cNvSpPr txBox="1"/>
          <p:nvPr/>
        </p:nvSpPr>
        <p:spPr>
          <a:xfrm>
            <a:off x="3454358" y="5155161"/>
            <a:ext cx="1267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+mj-lt"/>
              </a:rPr>
              <a:t>II, III, </a:t>
            </a:r>
            <a:r>
              <a:rPr lang="en-US" sz="1600" dirty="0" err="1">
                <a:latin typeface="+mj-lt"/>
              </a:rPr>
              <a:t>aVF</a:t>
            </a:r>
            <a:endParaRPr lang="en-US" sz="16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5ADBD5-053F-5DF2-C92B-019344B7FB61}"/>
              </a:ext>
            </a:extLst>
          </p:cNvPr>
          <p:cNvSpPr txBox="1"/>
          <p:nvPr/>
        </p:nvSpPr>
        <p:spPr>
          <a:xfrm>
            <a:off x="2059965" y="2145981"/>
            <a:ext cx="2171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+mj-lt"/>
              </a:rPr>
              <a:t>QRS &lt; 100 </a:t>
            </a:r>
            <a:r>
              <a:rPr lang="en-US" dirty="0" err="1">
                <a:latin typeface="+mj-lt"/>
              </a:rPr>
              <a:t>ms</a:t>
            </a:r>
            <a:endParaRPr lang="en-US" dirty="0">
              <a:latin typeface="+mj-lt"/>
            </a:endParaRPr>
          </a:p>
          <a:p>
            <a:pPr algn="ctr"/>
            <a:r>
              <a:rPr lang="en-US" dirty="0">
                <a:latin typeface="+mj-lt"/>
              </a:rPr>
              <a:t>RAD &gt; 90 deg</a:t>
            </a:r>
          </a:p>
        </p:txBody>
      </p:sp>
    </p:spTree>
    <p:extLst>
      <p:ext uri="{BB962C8B-B14F-4D97-AF65-F5344CB8AC3E}">
        <p14:creationId xmlns:p14="http://schemas.microsoft.com/office/powerpoint/2010/main" val="2266315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90717">
        <p:fade/>
      </p:transition>
    </mc:Choice>
    <mc:Fallback xmlns="">
      <p:transition spd="med" advTm="907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C6D108-D1CB-3031-1388-6F149033A3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C1126-B66C-F520-FB76-01615209B30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74-year-old male presents with </a:t>
            </a:r>
            <a:r>
              <a:rPr lang="en-US" dirty="0">
                <a:latin typeface="+mn-lt"/>
              </a:rPr>
              <a:t>chest pain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8EDCC3D-6E81-D959-9AAF-0204556B282D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120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8987F7C-06DB-197D-386B-1EA23D0F5A12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8118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B83DD-C8F2-5F51-3816-FD172D57E8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0-VT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723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EE618D-E06F-82F3-F8BD-C4E24A074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840C-49F4-3244-EE7C-24D07C1185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88-year-old female presents with </a:t>
            </a:r>
            <a:r>
              <a:rPr lang="en-US" dirty="0">
                <a:latin typeface="+mn-lt"/>
              </a:rPr>
              <a:t>confusion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C7F4CB-0233-E638-A311-A8968C23DC10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121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CE2D93F-FDE2-8432-65D0-FE776BD4F44A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3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BA4FEC-2243-386A-EB8C-034342A413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1-CHB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331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4BD2B-129B-BCA6-727B-7339BBAD02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40BB7D-2727-ECAA-91A2-4BDBFEB91A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75-year-old female presents with </a:t>
            </a:r>
            <a:r>
              <a:rPr lang="en-US" dirty="0">
                <a:latin typeface="+mn-lt"/>
              </a:rPr>
              <a:t>dizziness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86B56B6-8CF4-7D1E-A5E6-3BBBD7878B0F}"/>
              </a:ext>
            </a:extLst>
          </p:cNvPr>
          <p:cNvSpPr txBox="1"/>
          <p:nvPr/>
        </p:nvSpPr>
        <p:spPr>
          <a:xfrm>
            <a:off x="1005840" y="1850479"/>
            <a:ext cx="20127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latin typeface="+mj-lt"/>
              </a:rPr>
              <a:t>122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32BC45-34FF-3F90-057D-851A904CB47E}"/>
              </a:ext>
            </a:extLst>
          </p:cNvPr>
          <p:cNvCxnSpPr/>
          <p:nvPr/>
        </p:nvCxnSpPr>
        <p:spPr>
          <a:xfrm>
            <a:off x="1005840" y="2580640"/>
            <a:ext cx="9946640" cy="0"/>
          </a:xfrm>
          <a:prstGeom prst="line">
            <a:avLst/>
          </a:prstGeom>
          <a:ln w="38100">
            <a:gradFill>
              <a:gsLst>
                <a:gs pos="0">
                  <a:srgbClr val="DAF7BD"/>
                </a:gs>
                <a:gs pos="33000">
                  <a:srgbClr val="BBE6FF"/>
                </a:gs>
                <a:gs pos="66000">
                  <a:srgbClr val="FFE5BB"/>
                </a:gs>
                <a:gs pos="100000">
                  <a:srgbClr val="FFCDC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407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067BD-5120-E881-F032-8D55BBD2A3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2-CHB-watermarke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124" y="246580"/>
            <a:ext cx="12194383" cy="6359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0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1_Office Them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ECG Stampede">
  <a:themeElements>
    <a:clrScheme name="ECG Stampede">
      <a:dk1>
        <a:sysClr val="windowText" lastClr="000000"/>
      </a:dk1>
      <a:lt1>
        <a:sysClr val="window" lastClr="FFFFFF"/>
      </a:lt1>
      <a:dk2>
        <a:srgbClr val="7F7F7F"/>
      </a:dk2>
      <a:lt2>
        <a:srgbClr val="F2DCB3"/>
      </a:lt2>
      <a:accent1>
        <a:srgbClr val="B3E0F2"/>
      </a:accent1>
      <a:accent2>
        <a:srgbClr val="D8F2BD"/>
      </a:accent2>
      <a:accent3>
        <a:srgbClr val="F2BDBD"/>
      </a:accent3>
      <a:accent4>
        <a:srgbClr val="B3E0F2"/>
      </a:accent4>
      <a:accent5>
        <a:srgbClr val="D8F2BD"/>
      </a:accent5>
      <a:accent6>
        <a:srgbClr val="F2BDBD"/>
      </a:accent6>
      <a:hlink>
        <a:srgbClr val="F2DCB3"/>
      </a:hlink>
      <a:folHlink>
        <a:srgbClr val="F2BDBD"/>
      </a:folHlink>
    </a:clrScheme>
    <a:fontScheme name="ECG Stampede">
      <a:majorFont>
        <a:latin typeface="Nunito Sans"/>
        <a:ea typeface=""/>
        <a:cs typeface=""/>
      </a:majorFont>
      <a:minorFont>
        <a:latin typeface="Ink Fre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CG Stampede" id="{910F009D-651A-4DE1-8D05-191BEAF5189E}" vid="{6CBE172B-6667-422A-9DAB-43A0E64FECD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A951D99F3FCAE4DADAAB15B482BF1AF" ma:contentTypeVersion="16" ma:contentTypeDescription="Create a new document." ma:contentTypeScope="" ma:versionID="41cf97e3ed2a829c2148a153d4f73d9f">
  <xsd:schema xmlns:xsd="http://www.w3.org/2001/XMLSchema" xmlns:xs="http://www.w3.org/2001/XMLSchema" xmlns:p="http://schemas.microsoft.com/office/2006/metadata/properties" xmlns:ns2="6a45c15d-b02b-4e02-9705-336a2e721168" xmlns:ns3="e945d878-a160-4bc3-9b68-e662fa61dd21" targetNamespace="http://schemas.microsoft.com/office/2006/metadata/properties" ma:root="true" ma:fieldsID="f93d29022ee15504ad2587596dd8d87f" ns2:_="" ns3:_="">
    <xsd:import namespace="6a45c15d-b02b-4e02-9705-336a2e721168"/>
    <xsd:import namespace="e945d878-a160-4bc3-9b68-e662fa61d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45c15d-b02b-4e02-9705-336a2e72116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dd802298-ac7f-4dc9-a73d-133dd7ac0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945d878-a160-4bc3-9b68-e662fa61dd21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1ace2da9-601c-4ff3-801a-76c04b9df11d}" ma:internalName="TaxCatchAll" ma:showField="CatchAllData" ma:web="e945d878-a160-4bc3-9b68-e662fa61d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e945d878-a160-4bc3-9b68-e662fa61dd21">
      <UserInfo>
        <DisplayName>Fisher, Zoe Renee</DisplayName>
        <AccountId>52</AccountId>
        <AccountType/>
      </UserInfo>
      <UserInfo>
        <DisplayName>Reynolds, Catherine E</DisplayName>
        <AccountId>81</AccountId>
        <AccountType/>
      </UserInfo>
      <UserInfo>
        <DisplayName>Elagandhala, Akshay K</DisplayName>
        <AccountId>79</AccountId>
        <AccountType/>
      </UserInfo>
      <UserInfo>
        <DisplayName>OKeefe Rafaeli, Brandon</DisplayName>
        <AccountId>108</AccountId>
        <AccountType/>
      </UserInfo>
      <UserInfo>
        <DisplayName>Lowery, Curtis L</DisplayName>
        <AccountId>32</AccountId>
        <AccountType/>
      </UserInfo>
      <UserInfo>
        <DisplayName>Barry, Connor J</DisplayName>
        <AccountId>98</AccountId>
        <AccountType/>
      </UserInfo>
    </SharedWithUsers>
    <lcf76f155ced4ddcb4097134ff3c332f xmlns="6a45c15d-b02b-4e02-9705-336a2e721168">
      <Terms xmlns="http://schemas.microsoft.com/office/infopath/2007/PartnerControls"/>
    </lcf76f155ced4ddcb4097134ff3c332f>
    <TaxCatchAll xmlns="e945d878-a160-4bc3-9b68-e662fa61dd21" xsi:nil="true"/>
  </documentManagement>
</p:properties>
</file>

<file path=customXml/itemProps1.xml><?xml version="1.0" encoding="utf-8"?>
<ds:datastoreItem xmlns:ds="http://schemas.openxmlformats.org/officeDocument/2006/customXml" ds:itemID="{F0CD1BF3-EEAB-4798-8AFE-A01D7CCE5B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a45c15d-b02b-4e02-9705-336a2e721168"/>
    <ds:schemaRef ds:uri="e945d878-a160-4bc3-9b68-e662fa61d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45BF691-0CE1-4268-88F6-5D4BCD60334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A503DB-2118-487E-BC10-76AF075C65E7}">
  <ds:schemaRefs>
    <ds:schemaRef ds:uri="6a45c15d-b02b-4e02-9705-336a2e721168"/>
    <ds:schemaRef ds:uri="e945d878-a160-4bc3-9b68-e662fa61dd21"/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</TotalTime>
  <Words>585</Words>
  <Application>Microsoft Office PowerPoint</Application>
  <PresentationFormat>Widescreen</PresentationFormat>
  <Paragraphs>61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Nunito Sans ExtraLight</vt:lpstr>
      <vt:lpstr>Arial</vt:lpstr>
      <vt:lpstr>Ink Free</vt:lpstr>
      <vt:lpstr>Nunito Sans</vt:lpstr>
      <vt:lpstr>Calibri</vt:lpstr>
      <vt:lpstr>1_Office Theme</vt:lpstr>
      <vt:lpstr>ECG Stampede</vt:lpstr>
      <vt:lpstr>Conference 23</vt:lpstr>
      <vt:lpstr>38-year-old male presents with sharp chest pain</vt:lpstr>
      <vt:lpstr>PowerPoint Presentation</vt:lpstr>
      <vt:lpstr>STEMI vs Pericarditis Odds Ratios</vt:lpstr>
      <vt:lpstr>ECG Stages of Pericarditis</vt:lpstr>
      <vt:lpstr>55-year-old male presents with syncope</vt:lpstr>
      <vt:lpstr>PowerPoint Presentation</vt:lpstr>
      <vt:lpstr>Causes of right axis deviation</vt:lpstr>
      <vt:lpstr>Conduction System Fascicular Blocks</vt:lpstr>
      <vt:lpstr>Conduction System Fascicular Blocks</vt:lpstr>
      <vt:lpstr>74-year-old male presents with chest pain</vt:lpstr>
      <vt:lpstr>PowerPoint Presentation</vt:lpstr>
      <vt:lpstr>88-year-old female presents with confusion</vt:lpstr>
      <vt:lpstr>PowerPoint Presentation</vt:lpstr>
      <vt:lpstr>75-year-old female presents with dizziness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ECG Conference</dc:title>
  <dc:creator>Ben Cooper</dc:creator>
  <cp:lastModifiedBy>Cooper, Benjamin</cp:lastModifiedBy>
  <cp:revision>4</cp:revision>
  <dcterms:created xsi:type="dcterms:W3CDTF">2017-12-05T04:01:38Z</dcterms:created>
  <dcterms:modified xsi:type="dcterms:W3CDTF">2026-06-22T03:51:05Z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0x0101000A951D99F3FCAE4DADAAB15B482BF1AF</vt:lpwstr>
  </property>
  <property fmtid="{D5CDD505-2E9C-101B-9397-08002B2CF9AE}" pid="3" name="MediaServiceImageTags">
    <vt:lpwstr/>
  </property>
</Properties>
</file>