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684" r:id="rId5"/>
  </p:sldMasterIdLst>
  <p:notesMasterIdLst>
    <p:notesMasterId r:id="rId19"/>
  </p:notesMasterIdLst>
  <p:sldIdLst>
    <p:sldId id="256" r:id="rId6"/>
    <p:sldId id="344" r:id="rId7"/>
    <p:sldId id="257" r:id="rId8"/>
    <p:sldId id="2387" r:id="rId9"/>
    <p:sldId id="2378" r:id="rId10"/>
    <p:sldId id="2388" r:id="rId11"/>
    <p:sldId id="2380" r:id="rId12"/>
    <p:sldId id="2389" r:id="rId13"/>
    <p:sldId id="2382" r:id="rId14"/>
    <p:sldId id="2390" r:id="rId15"/>
    <p:sldId id="2384" r:id="rId16"/>
    <p:sldId id="2391" r:id="rId17"/>
    <p:sldId id="2386" r:id="rId18"/>
  </p:sldIdLst>
  <p:sldSz cx="12192000" cy="6858000"/>
  <p:notesSz cx="6858000" cy="9144000"/>
  <p:embeddedFontLst>
    <p:embeddedFont>
      <p:font typeface="Ink Free" panose="03080402000500000000" pitchFamily="66" charset="0"/>
      <p:regular r:id="rId20"/>
    </p:embeddedFont>
    <p:embeddedFont>
      <p:font typeface="Nunito Sans" pitchFamily="2" charset="0"/>
      <p:regular r:id="rId21"/>
      <p:bold r:id="rId22"/>
      <p:italic r:id="rId23"/>
      <p:boldItalic r:id="rId24"/>
    </p:embeddedFont>
    <p:embeddedFont>
      <p:font typeface="Nunito Sans ExtraLight" pitchFamily="2" charset="0"/>
      <p:regular r:id="rId25"/>
      <p: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361"/>
    <a:srgbClr val="E6E6E6"/>
    <a:srgbClr val="373635"/>
    <a:srgbClr val="2A2A2B"/>
    <a:srgbClr val="8C0E12"/>
    <a:srgbClr val="527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3D84A6-9C4C-4680-9C4E-88F4A25E7658}" v="46" dt="2026-06-22T03:12:12.1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082" autoAdjust="0"/>
  </p:normalViewPr>
  <p:slideViewPr>
    <p:cSldViewPr snapToGrid="0">
      <p:cViewPr varScale="1">
        <p:scale>
          <a:sx n="87" d="100"/>
          <a:sy n="87" d="100"/>
        </p:scale>
        <p:origin x="13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notesMaster" Target="notesMasters/notesMaster1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Relationship Id="rId25" Type="http://schemas.openxmlformats.org/officeDocument/2006/relationships/font" Target="fonts/font6.fntdata"/><Relationship Id="rId26" Type="http://schemas.openxmlformats.org/officeDocument/2006/relationships/font" Target="fonts/font7.fntdata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31" Type="http://schemas.microsoft.com/office/2016/11/relationships/changesInfo" Target="changesInfos/changesInfo1.xml"/><Relationship Id="rId3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per, Benjamin" userId="4e6d6a2f-2bf5-4843-afef-c899fee87a24" providerId="ADAL" clId="{26925317-AAFA-4459-AA7A-3EDE50AEFE08}"/>
    <pc:docChg chg="custSel addSld delSld modSld">
      <pc:chgData name="Cooper, Benjamin" userId="4e6d6a2f-2bf5-4843-afef-c899fee87a24" providerId="ADAL" clId="{26925317-AAFA-4459-AA7A-3EDE50AEFE08}" dt="2026-06-22T03:12:13.948" v="69" actId="47"/>
      <pc:docMkLst>
        <pc:docMk/>
      </pc:docMkLst>
      <pc:sldChg chg="modSp mod">
        <pc:chgData name="Cooper, Benjamin" userId="4e6d6a2f-2bf5-4843-afef-c899fee87a24" providerId="ADAL" clId="{26925317-AAFA-4459-AA7A-3EDE50AEFE08}" dt="2026-06-21T23:53:20.544" v="1" actId="20577"/>
        <pc:sldMkLst>
          <pc:docMk/>
          <pc:sldMk cId="704517557" sldId="256"/>
        </pc:sldMkLst>
        <pc:spChg chg="mod">
          <ac:chgData name="Cooper, Benjamin" userId="4e6d6a2f-2bf5-4843-afef-c899fee87a24" providerId="ADAL" clId="{26925317-AAFA-4459-AA7A-3EDE50AEFE08}" dt="2026-06-21T23:53:20.544" v="1" actId="20577"/>
          <ac:spMkLst>
            <pc:docMk/>
            <pc:sldMk cId="704517557" sldId="256"/>
            <ac:spMk id="2" creationId="{31317864-DBB3-4199-8C8E-D43932D38DA0}"/>
          </ac:spMkLst>
        </pc:spChg>
      </pc:sldChg>
      <pc:sldChg chg="modNotesTx">
        <pc:chgData name="Cooper, Benjamin" userId="4e6d6a2f-2bf5-4843-afef-c899fee87a24" providerId="ADAL" clId="{26925317-AAFA-4459-AA7A-3EDE50AEFE08}" dt="2026-06-21T23:54:01.105" v="21" actId="20577"/>
        <pc:sldMkLst>
          <pc:docMk/>
          <pc:sldMk cId="490656777" sldId="25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11385089" sldId="276"/>
        </pc:sldMkLst>
      </pc:sldChg>
      <pc:sldChg chg="del">
        <pc:chgData name="Cooper, Benjamin" userId="4e6d6a2f-2bf5-4843-afef-c899fee87a24" providerId="ADAL" clId="{26925317-AAFA-4459-AA7A-3EDE50AEFE08}" dt="2026-06-21T23:54:04.526" v="24" actId="47"/>
        <pc:sldMkLst>
          <pc:docMk/>
          <pc:sldMk cId="2234265494" sldId="297"/>
        </pc:sldMkLst>
      </pc:sldChg>
      <pc:sldChg chg="modSp mod">
        <pc:chgData name="Cooper, Benjamin" userId="4e6d6a2f-2bf5-4843-afef-c899fee87a24" providerId="ADAL" clId="{26925317-AAFA-4459-AA7A-3EDE50AEFE08}" dt="2026-06-22T03:11:46.053" v="59" actId="20577"/>
        <pc:sldMkLst>
          <pc:docMk/>
          <pc:sldMk cId="3424264834" sldId="344"/>
        </pc:sldMkLst>
        <pc:spChg chg="mod">
          <ac:chgData name="Cooper, Benjamin" userId="4e6d6a2f-2bf5-4843-afef-c899fee87a24" providerId="ADAL" clId="{26925317-AAFA-4459-AA7A-3EDE50AEFE08}" dt="2026-06-22T03:11:46.053" v="59" actId="20577"/>
          <ac:spMkLst>
            <pc:docMk/>
            <pc:sldMk cId="3424264834" sldId="344"/>
            <ac:spMk id="2" creationId="{BD33F013-86A1-A17B-5E52-CF0F5F76ABB7}"/>
          </ac:spMkLst>
        </pc:spChg>
        <pc:spChg chg="mod">
          <ac:chgData name="Cooper, Benjamin" userId="4e6d6a2f-2bf5-4843-afef-c899fee87a24" providerId="ADAL" clId="{26925317-AAFA-4459-AA7A-3EDE50AEFE08}" dt="2026-06-21T23:53:30.429" v="8" actId="14100"/>
          <ac:spMkLst>
            <pc:docMk/>
            <pc:sldMk cId="3424264834" sldId="344"/>
            <ac:spMk id="3" creationId="{03FF28D4-B567-8573-AAD1-2CD74EACFFBA}"/>
          </ac:spMkLst>
        </pc:spChg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8958789" sldId="37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43096978" sldId="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081049514" sldId="37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418448897" sldId="37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99439260" sldId="378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831723110" sldId="37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140823246" sldId="380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705229001" sldId="38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517060379" sldId="382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21496410" sldId="383"/>
        </pc:sldMkLst>
      </pc:sldChg>
      <pc:sldChg chg="del">
        <pc:chgData name="Cooper, Benjamin" userId="4e6d6a2f-2bf5-4843-afef-c899fee87a24" providerId="ADAL" clId="{26925317-AAFA-4459-AA7A-3EDE50AEFE08}" dt="2026-06-21T23:54:03.019" v="22" actId="47"/>
        <pc:sldMkLst>
          <pc:docMk/>
          <pc:sldMk cId="2184221663" sldId="414"/>
        </pc:sldMkLst>
      </pc:sldChg>
      <pc:sldChg chg="del">
        <pc:chgData name="Cooper, Benjamin" userId="4e6d6a2f-2bf5-4843-afef-c899fee87a24" providerId="ADAL" clId="{26925317-AAFA-4459-AA7A-3EDE50AEFE08}" dt="2026-06-21T23:54:03.768" v="23" actId="47"/>
        <pc:sldMkLst>
          <pc:docMk/>
          <pc:sldMk cId="1424628400" sldId="42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60916946" sldId="43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26479679" sldId="47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540434176" sldId="49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679569250" sldId="50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827995954" sldId="234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008330163" sldId="236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597372976" sldId="2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75592542" sldId="2376"/>
        </pc:sldMkLst>
      </pc:sldChg>
      <pc:sldChg chg="add del">
        <pc:chgData name="Cooper, Benjamin" userId="4e6d6a2f-2bf5-4843-afef-c899fee87a24" providerId="ADAL" clId="{26925317-AAFA-4459-AA7A-3EDE50AEFE08}" dt="2026-06-22T03:11:51.124" v="61" actId="47"/>
        <pc:sldMkLst>
          <pc:docMk/>
          <pc:sldMk cId="4208855152" sldId="2377"/>
        </pc:sldMkLst>
      </pc:sldChg>
      <pc:sldChg chg="add">
        <pc:chgData name="Cooper, Benjamin" userId="4e6d6a2f-2bf5-4843-afef-c899fee87a24" providerId="ADAL" clId="{26925317-AAFA-4459-AA7A-3EDE50AEFE08}" dt="2026-06-21T23:54:10.885" v="25"/>
        <pc:sldMkLst>
          <pc:docMk/>
          <pc:sldMk cId="4027296647" sldId="2378"/>
        </pc:sldMkLst>
      </pc:sldChg>
      <pc:sldChg chg="add del">
        <pc:chgData name="Cooper, Benjamin" userId="4e6d6a2f-2bf5-4843-afef-c899fee87a24" providerId="ADAL" clId="{26925317-AAFA-4459-AA7A-3EDE50AEFE08}" dt="2026-06-22T03:11:58.944" v="63" actId="47"/>
        <pc:sldMkLst>
          <pc:docMk/>
          <pc:sldMk cId="3371003986" sldId="2379"/>
        </pc:sldMkLst>
      </pc:sldChg>
      <pc:sldChg chg="add">
        <pc:chgData name="Cooper, Benjamin" userId="4e6d6a2f-2bf5-4843-afef-c899fee87a24" providerId="ADAL" clId="{26925317-AAFA-4459-AA7A-3EDE50AEFE08}" dt="2026-06-21T23:54:26.669" v="27"/>
        <pc:sldMkLst>
          <pc:docMk/>
          <pc:sldMk cId="3397723222" sldId="2380"/>
        </pc:sldMkLst>
      </pc:sldChg>
      <pc:sldChg chg="add del">
        <pc:chgData name="Cooper, Benjamin" userId="4e6d6a2f-2bf5-4843-afef-c899fee87a24" providerId="ADAL" clId="{26925317-AAFA-4459-AA7A-3EDE50AEFE08}" dt="2026-06-22T03:12:05.280" v="65" actId="47"/>
        <pc:sldMkLst>
          <pc:docMk/>
          <pc:sldMk cId="1243026808" sldId="2381"/>
        </pc:sldMkLst>
      </pc:sldChg>
      <pc:sldChg chg="add">
        <pc:chgData name="Cooper, Benjamin" userId="4e6d6a2f-2bf5-4843-afef-c899fee87a24" providerId="ADAL" clId="{26925317-AAFA-4459-AA7A-3EDE50AEFE08}" dt="2026-06-21T23:54:28.179" v="28"/>
        <pc:sldMkLst>
          <pc:docMk/>
          <pc:sldMk cId="1304331997" sldId="2382"/>
        </pc:sldMkLst>
      </pc:sldChg>
      <pc:sldChg chg="add del">
        <pc:chgData name="Cooper, Benjamin" userId="4e6d6a2f-2bf5-4843-afef-c899fee87a24" providerId="ADAL" clId="{26925317-AAFA-4459-AA7A-3EDE50AEFE08}" dt="2026-06-22T03:12:09.790" v="67" actId="47"/>
        <pc:sldMkLst>
          <pc:docMk/>
          <pc:sldMk cId="2334420515" sldId="2383"/>
        </pc:sldMkLst>
      </pc:sldChg>
      <pc:sldChg chg="add">
        <pc:chgData name="Cooper, Benjamin" userId="4e6d6a2f-2bf5-4843-afef-c899fee87a24" providerId="ADAL" clId="{26925317-AAFA-4459-AA7A-3EDE50AEFE08}" dt="2026-06-21T23:54:29.277" v="29"/>
        <pc:sldMkLst>
          <pc:docMk/>
          <pc:sldMk cId="3550727095" sldId="2384"/>
        </pc:sldMkLst>
      </pc:sldChg>
      <pc:sldChg chg="add del">
        <pc:chgData name="Cooper, Benjamin" userId="4e6d6a2f-2bf5-4843-afef-c899fee87a24" providerId="ADAL" clId="{26925317-AAFA-4459-AA7A-3EDE50AEFE08}" dt="2026-06-22T03:12:13.948" v="69" actId="47"/>
        <pc:sldMkLst>
          <pc:docMk/>
          <pc:sldMk cId="3311233901" sldId="2385"/>
        </pc:sldMkLst>
      </pc:sldChg>
      <pc:sldChg chg="add">
        <pc:chgData name="Cooper, Benjamin" userId="4e6d6a2f-2bf5-4843-afef-c899fee87a24" providerId="ADAL" clId="{26925317-AAFA-4459-AA7A-3EDE50AEFE08}" dt="2026-06-21T23:54:36.841" v="30"/>
        <pc:sldMkLst>
          <pc:docMk/>
          <pc:sldMk cId="1200988275" sldId="2386"/>
        </pc:sldMkLst>
      </pc:sldChg>
      <pc:sldChg chg="add">
        <pc:chgData name="Cooper, Benjamin" userId="4e6d6a2f-2bf5-4843-afef-c899fee87a24" providerId="ADAL" clId="{26925317-AAFA-4459-AA7A-3EDE50AEFE08}" dt="2026-06-22T03:11:49.761" v="60"/>
        <pc:sldMkLst>
          <pc:docMk/>
          <pc:sldMk cId="1350577077" sldId="2387"/>
        </pc:sldMkLst>
      </pc:sldChg>
      <pc:sldChg chg="add">
        <pc:chgData name="Cooper, Benjamin" userId="4e6d6a2f-2bf5-4843-afef-c899fee87a24" providerId="ADAL" clId="{26925317-AAFA-4459-AA7A-3EDE50AEFE08}" dt="2026-06-22T03:11:56.089" v="62"/>
        <pc:sldMkLst>
          <pc:docMk/>
          <pc:sldMk cId="3098118195" sldId="2388"/>
        </pc:sldMkLst>
      </pc:sldChg>
      <pc:sldChg chg="add">
        <pc:chgData name="Cooper, Benjamin" userId="4e6d6a2f-2bf5-4843-afef-c899fee87a24" providerId="ADAL" clId="{26925317-AAFA-4459-AA7A-3EDE50AEFE08}" dt="2026-06-22T03:12:00.527" v="64"/>
        <pc:sldMkLst>
          <pc:docMk/>
          <pc:sldMk cId="1343239" sldId="2389"/>
        </pc:sldMkLst>
      </pc:sldChg>
      <pc:sldChg chg="add">
        <pc:chgData name="Cooper, Benjamin" userId="4e6d6a2f-2bf5-4843-afef-c899fee87a24" providerId="ADAL" clId="{26925317-AAFA-4459-AA7A-3EDE50AEFE08}" dt="2026-06-22T03:12:06.961" v="66"/>
        <pc:sldMkLst>
          <pc:docMk/>
          <pc:sldMk cId="1044079374" sldId="2390"/>
        </pc:sldMkLst>
      </pc:sldChg>
      <pc:sldChg chg="add">
        <pc:chgData name="Cooper, Benjamin" userId="4e6d6a2f-2bf5-4843-afef-c899fee87a24" providerId="ADAL" clId="{26925317-AAFA-4459-AA7A-3EDE50AEFE08}" dt="2026-06-22T03:12:12.123" v="68"/>
        <pc:sldMkLst>
          <pc:docMk/>
          <pc:sldMk cId="915487301" sldId="2391"/>
        </pc:sldMkLst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023C9-BAA3-41EA-AE30-D6F4A0E435B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C372D-4ED0-4349-A599-5935843CE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2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Hypertrophic Cardiomyopathy.</a:t>
            </a:r>
          </a:p>
          <a:p/>
          <a:p>
            <a:r>
              <a:t>Hypertrophic Cardiomyopathy. Hypertrophic Cardiomyopathy (HCM) is the most common cause of sudden cardiac death in individuals under 40 years of age. HCM can have a variable appearance and it's not uncommon to see repolarization abnormalities like the ones seen here. Common ECG findings include large QRS complexes of left ventricular hypertrophy, T wave inversions (especially in lateral leads), and narrow, “dagger” Q waves in the lateral leads (I, aVL, V5, V6). Symmetric T-wave inversions in the precordial leads (as seen with this ECG) is suggestive of apical HCM, although this patient had septal hypertrophy.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40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A69D1-AF02-C09F-1F8F-BFC97C7AD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504A9-0EAA-88FC-E9E2-BB1330969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372D08-FEA5-56A2-A3E3-A591CB115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Wellens Syndrome.</a:t>
            </a:r>
          </a:p>
          <a:p/>
          <a:p>
            <a:r>
              <a:t>Wellens Syndrome. This is type B Wellens pattern with deeply inverted precordial T waves. Wellens syndrome was previously described in case 18. This patient had a 95% proximal left anterior descending stenosis.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905CB-4EE1-ED6D-C7B0-6EFC3DF7B3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72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1E874-0C21-8D80-7EA2-2ECDED8A3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5D257E-BC74-9523-74BF-76EC83FF8C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CF642-E024-13F1-7A25-9F77B68BD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Second Degree Atrioventricular Block - Mobitz I.</a:t>
            </a:r>
          </a:p>
          <a:p/>
          <a:p>
            <a:r>
              <a:t>Second Degree Atrioventricular Block - Mobitz I. There is variable decremental conduction through the atrioventricular node (i.e., progressively prolonging PR interval) that ultimately results in a dropped P wave (Figure 47).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A1E55-C4CD-1AA1-F563-3AE6160B4A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72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06FA9-00F8-7C5A-4436-B483E55B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8CCA68-96DF-688C-4A5D-BCD5C5653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7CC02-CA2E-4A73-2DD8-116231CD6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Anterior ST-elevation Myocardial Infarction.</a:t>
            </a:r>
          </a:p>
          <a:p/>
          <a:p>
            <a:r>
              <a:t>Anterior ST-elevation Myocardial Infarction. Pay attention to the natively conducted complexes and ignore the premature ventricular complexes when looking for acute ischemic findings (Figure 48). There are anterior ST-segment elevations and hyperacute T waves in V1 through V4 and reciprocal ST-segment depressions in the inferior leads (II, III, and aVF). Left heart catheterization revealed left anterior descending artery occlusion.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3CEAA-C0EF-B635-1C16-7B3CFE645E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21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21F10-96A5-BD1F-4F9D-46233D266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BD91A4-0B5D-D2B7-F305-0A1594AF7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0D28C-B547-CD1F-776D-41A9AC915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Wellens Syndrome.</a:t>
            </a:r>
          </a:p>
          <a:p/>
          <a:p>
            <a:r>
              <a:t>Wellens Syndrome. This is type A Wellens pattern – biphasic T waves with negative terminal deflections. This patient had a 90% proximal left anterior descending artery stenosis. (See case 18 for further explanation of Wellens syndrome).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B58BD-BCC8-FF00-1935-AD93033D18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59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64AC-5E71-21CC-4883-D876A5323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18096E-A3DF-D5A8-E8BA-09A57F4E0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83339C-CCC3-F3A6-96CC-9BACCAD88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Anterior ST-elevation Myocardial Infarction.</a:t>
            </a:r>
          </a:p>
          <a:p/>
          <a:p>
            <a:r>
              <a:t>Anterior ST-elevation Myocardial Infarction, Sinus Tachycardia. Notice the slight reciprocal ST depressions in the high lateral leads (i.e., I and aVL) and the presence of terminal QRS distortion in V3 (i.e., the absence of an S wave or a J notch) – a very specific finding for ST-elevation myocardial infarction (see case 44). Left heart catheterization revealed a 90% mid-left anterior descending artery culprit lesion and percutaneous coronary intervention was successful.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57D18-E637-C369-EB98-69B2DE7411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895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1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0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7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2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9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4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4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2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6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90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83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74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54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96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13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7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16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37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24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56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6370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59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466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7864-DBB3-4199-8C8E-D43932D38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7092" y="3994454"/>
            <a:ext cx="5496213" cy="860187"/>
          </a:xfrm>
        </p:spPr>
        <p:txBody>
          <a:bodyPr>
            <a:noAutofit/>
          </a:bodyPr>
          <a:lstStyle/>
          <a:p>
            <a:pPr algn="r"/>
            <a:r>
              <a:rPr lang="en-US" sz="5400" dirty="0">
                <a:solidFill>
                  <a:schemeClr val="bg2"/>
                </a:solidFill>
                <a:latin typeface="+mj-lt"/>
                <a:cs typeface="Segoe UI Light" panose="020B0502040204020203" pitchFamily="34" charset="0"/>
              </a:rPr>
              <a:t>Conference 21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3AA083-3BD2-466E-8890-ADD3BF776501}"/>
              </a:ext>
            </a:extLst>
          </p:cNvPr>
          <p:cNvGrpSpPr/>
          <p:nvPr/>
        </p:nvGrpSpPr>
        <p:grpSpPr>
          <a:xfrm>
            <a:off x="641527" y="2564413"/>
            <a:ext cx="10908946" cy="1729174"/>
            <a:chOff x="784475" y="2703629"/>
            <a:chExt cx="10908946" cy="17291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B38B0F-9EAA-480D-9DFD-408045811F77}"/>
                </a:ext>
              </a:extLst>
            </p:cNvPr>
            <p:cNvSpPr txBox="1"/>
            <p:nvPr/>
          </p:nvSpPr>
          <p:spPr>
            <a:xfrm>
              <a:off x="784475" y="2786198"/>
              <a:ext cx="10908946" cy="1646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>
                  <a:latin typeface="Nunito Sans ExtraLight" panose="00000300000000000000" pitchFamily="2" charset="0"/>
                </a:rPr>
                <a:t>ECG     STAMPEDE</a:t>
              </a:r>
            </a:p>
          </p:txBody>
        </p:sp>
        <p:pic>
          <p:nvPicPr>
            <p:cNvPr id="5" name="Picture 4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E1E4678B-992C-4197-B8E4-A1AB5C450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1412" y="2703629"/>
              <a:ext cx="1568723" cy="1428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451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F013-86A1-A17B-5E52-CF0F5F76A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18-year-old male presents with </a:t>
            </a:r>
            <a:r>
              <a:rPr lang="en-US" dirty="0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F28D4-B567-8573-AAD1-2CD74EACFFBA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105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9C6D518-ED36-801E-9154-FC123672385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26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5-HCM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5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C361-D118-8EBC-E6F1-DCC87B9DE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0E571-1C7D-32F4-9502-E82834A1A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43-year-old male presents with </a:t>
            </a:r>
            <a:r>
              <a:rPr lang="en-US" dirty="0">
                <a:latin typeface="+mn-lt"/>
              </a:rPr>
              <a:t>episodic 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C6B6E3-78B0-7ED1-83CD-04A5479CD67E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106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A31E39-126B-5262-2A08-28FB9BF0170C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57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98F96-CBA5-A692-AF33-EFF5CE2F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6-Wellens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9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6D108-D1CB-3031-1388-6F149033A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1126-B66C-F520-FB76-01615209B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90-year-old male presents with </a:t>
            </a:r>
            <a:r>
              <a:rPr lang="en-US" dirty="0">
                <a:latin typeface="+mn-lt"/>
              </a:rPr>
              <a:t>dyspnea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EDCC3D-6E81-D959-9AAF-0204556B282D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107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987F7C-06DB-197D-386B-1EA23D0F5A12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1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B83DD-C8F2-5F51-3816-FD172D57E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7-MobitzI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2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E618D-E06F-82F3-F8BD-C4E24A07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840C-49F4-3244-EE7C-24D07C118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62-year-old male presents with </a:t>
            </a:r>
            <a:r>
              <a:rPr lang="en-US" dirty="0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C7F4CB-0233-E638-A311-A8968C23DC10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108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E2D93F-FDE2-8432-65D0-FE776BD4F44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A4FEC-2243-386A-EB8C-034342A41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8-AntSTE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3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4BD2B-129B-BCA6-727B-7339BBAD0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BB7D-2727-ECAA-91A2-4BDBFEB91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59-year-old male presents with </a:t>
            </a:r>
            <a:r>
              <a:rPr lang="en-US" dirty="0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6B56B6-8CF4-7D1E-A5E6-3BBBD7878B0F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109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832BC45-34FF-3F90-057D-851A904CB47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07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067BD-5120-E881-F032-8D55BBD2A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9-Wellens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2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4F35B-27B6-2D1E-ADAC-E76C58D1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DDCBD-672E-0A80-9E04-CC9825395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48-year-old male presents with </a:t>
            </a:r>
            <a:r>
              <a:rPr lang="en-US" dirty="0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86CE66-B27A-DB81-0C28-4798B3CA4A24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110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239268-9169-D5AD-4FCD-9CDBCB925F6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48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AB3CB-8A23-FD3B-489B-7CD0F36B5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0-SubtleAntSTE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8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CG Stamped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G Stampede" id="{910F009D-651A-4DE1-8D05-191BEAF5189E}" vid="{6CBE172B-6667-422A-9DAB-43A0E64FECD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951D99F3FCAE4DADAAB15B482BF1AF" ma:contentTypeVersion="16" ma:contentTypeDescription="Create a new document." ma:contentTypeScope="" ma:versionID="41cf97e3ed2a829c2148a153d4f73d9f">
  <xsd:schema xmlns:xsd="http://www.w3.org/2001/XMLSchema" xmlns:xs="http://www.w3.org/2001/XMLSchema" xmlns:p="http://schemas.microsoft.com/office/2006/metadata/properties" xmlns:ns2="6a45c15d-b02b-4e02-9705-336a2e721168" xmlns:ns3="e945d878-a160-4bc3-9b68-e662fa61dd21" targetNamespace="http://schemas.microsoft.com/office/2006/metadata/properties" ma:root="true" ma:fieldsID="f93d29022ee15504ad2587596dd8d87f" ns2:_="" ns3:_="">
    <xsd:import namespace="6a45c15d-b02b-4e02-9705-336a2e721168"/>
    <xsd:import namespace="e945d878-a160-4bc3-9b68-e662fa61d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5c15d-b02b-4e02-9705-336a2e7211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d802298-ac7f-4dc9-a73d-133dd7ac0f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45d878-a160-4bc3-9b68-e662fa61dd2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ace2da9-601c-4ff3-801a-76c04b9df11d}" ma:internalName="TaxCatchAll" ma:showField="CatchAllData" ma:web="e945d878-a160-4bc3-9b68-e662fa61d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945d878-a160-4bc3-9b68-e662fa61dd21">
      <UserInfo>
        <DisplayName>Fisher, Zoe Renee</DisplayName>
        <AccountId>52</AccountId>
        <AccountType/>
      </UserInfo>
      <UserInfo>
        <DisplayName>Reynolds, Catherine E</DisplayName>
        <AccountId>81</AccountId>
        <AccountType/>
      </UserInfo>
      <UserInfo>
        <DisplayName>Elagandhala, Akshay K</DisplayName>
        <AccountId>79</AccountId>
        <AccountType/>
      </UserInfo>
      <UserInfo>
        <DisplayName>OKeefe Rafaeli, Brandon</DisplayName>
        <AccountId>108</AccountId>
        <AccountType/>
      </UserInfo>
      <UserInfo>
        <DisplayName>Lowery, Curtis L</DisplayName>
        <AccountId>32</AccountId>
        <AccountType/>
      </UserInfo>
      <UserInfo>
        <DisplayName>Barry, Connor J</DisplayName>
        <AccountId>98</AccountId>
        <AccountType/>
      </UserInfo>
    </SharedWithUsers>
    <lcf76f155ced4ddcb4097134ff3c332f xmlns="6a45c15d-b02b-4e02-9705-336a2e721168">
      <Terms xmlns="http://schemas.microsoft.com/office/infopath/2007/PartnerControls"/>
    </lcf76f155ced4ddcb4097134ff3c332f>
    <TaxCatchAll xmlns="e945d878-a160-4bc3-9b68-e662fa61dd2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CD1BF3-EEAB-4798-8AFE-A01D7CCE5B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45c15d-b02b-4e02-9705-336a2e721168"/>
    <ds:schemaRef ds:uri="e945d878-a160-4bc3-9b68-e662fa61d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A503DB-2118-487E-BC10-76AF075C65E7}">
  <ds:schemaRefs>
    <ds:schemaRef ds:uri="6a45c15d-b02b-4e02-9705-336a2e721168"/>
    <ds:schemaRef ds:uri="e945d878-a160-4bc3-9b68-e662fa61dd21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45BF691-0CE1-4268-88F6-5D4BCD6033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53</Words>
  <Application>Microsoft Office PowerPoint</Application>
  <PresentationFormat>Widescreen</PresentationFormat>
  <Paragraphs>21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Nunito Sans</vt:lpstr>
      <vt:lpstr>Arial</vt:lpstr>
      <vt:lpstr>Ink Free</vt:lpstr>
      <vt:lpstr>Calibri</vt:lpstr>
      <vt:lpstr>Nunito Sans ExtraLight</vt:lpstr>
      <vt:lpstr>1_Office Theme</vt:lpstr>
      <vt:lpstr>ECG Stampede</vt:lpstr>
      <vt:lpstr>Conference XX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Conference</dc:title>
  <dc:creator>Ben Cooper</dc:creator>
  <cp:lastModifiedBy>Cooper, Benjamin</cp:lastModifiedBy>
  <cp:revision>3</cp:revision>
  <dcterms:created xsi:type="dcterms:W3CDTF">2017-12-05T04:01:38Z</dcterms:created>
  <dcterms:modified xsi:type="dcterms:W3CDTF">2026-06-22T03:12:14Z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0x0101000A951D99F3FCAE4DADAAB15B482BF1AF</vt:lpwstr>
  </property>
  <property fmtid="{D5CDD505-2E9C-101B-9397-08002B2CF9AE}" pid="3" name="MediaServiceImageTags">
    <vt:lpwstr/>
  </property>
</Properties>
</file>