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19"/>
  </p:notesMasterIdLst>
  <p:sldIdLst>
    <p:sldId id="256" r:id="rId6"/>
    <p:sldId id="344" r:id="rId7"/>
    <p:sldId id="257" r:id="rId8"/>
    <p:sldId id="2387" r:id="rId9"/>
    <p:sldId id="2378" r:id="rId10"/>
    <p:sldId id="2388" r:id="rId11"/>
    <p:sldId id="2380" r:id="rId12"/>
    <p:sldId id="2389" r:id="rId13"/>
    <p:sldId id="2382" r:id="rId14"/>
    <p:sldId id="2390" r:id="rId15"/>
    <p:sldId id="2384" r:id="rId16"/>
    <p:sldId id="2391" r:id="rId17"/>
    <p:sldId id="2386" r:id="rId18"/>
  </p:sldIdLst>
  <p:sldSz cx="12192000" cy="6858000"/>
  <p:notesSz cx="6858000" cy="9144000"/>
  <p:embeddedFontLst>
    <p:embeddedFont>
      <p:font typeface="Ink Free" panose="03080402000500000000" pitchFamily="66" charset="0"/>
      <p:regular r:id="rId20"/>
    </p:embeddedFont>
    <p:embeddedFont>
      <p:font typeface="Nunito Sans" pitchFamily="2" charset="0"/>
      <p:regular r:id="rId21"/>
      <p:bold r:id="rId22"/>
      <p:italic r:id="rId23"/>
      <p:boldItalic r:id="rId24"/>
    </p:embeddedFont>
    <p:embeddedFont>
      <p:font typeface="Nunito Sans ExtraLight" pitchFamily="2" charset="0"/>
      <p:regular r:id="rId25"/>
      <p: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D84A6-9C4C-4680-9C4E-88F4A25E7658}" v="46" dt="2026-06-22T03:12:12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082" autoAdjust="0"/>
  </p:normalViewPr>
  <p:slideViewPr>
    <p:cSldViewPr snapToGrid="0">
      <p:cViewPr varScale="1">
        <p:scale>
          <a:sx n="87" d="100"/>
          <a:sy n="87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notesMaster" Target="notesMasters/notesMaster1.xml"/><Relationship Id="rId20" Type="http://schemas.openxmlformats.org/officeDocument/2006/relationships/font" Target="fonts/font1.fntdata"/><Relationship Id="rId21" Type="http://schemas.openxmlformats.org/officeDocument/2006/relationships/font" Target="fonts/font2.fntdata"/><Relationship Id="rId22" Type="http://schemas.openxmlformats.org/officeDocument/2006/relationships/font" Target="fonts/font3.fntdata"/><Relationship Id="rId23" Type="http://schemas.openxmlformats.org/officeDocument/2006/relationships/font" Target="fonts/font4.fntdata"/><Relationship Id="rId24" Type="http://schemas.openxmlformats.org/officeDocument/2006/relationships/font" Target="fonts/font5.fntdata"/><Relationship Id="rId25" Type="http://schemas.openxmlformats.org/officeDocument/2006/relationships/font" Target="fonts/font6.fntdata"/><Relationship Id="rId26" Type="http://schemas.openxmlformats.org/officeDocument/2006/relationships/font" Target="fonts/font7.fntdata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microsoft.com/office/2016/11/relationships/changesInfo" Target="changesInfos/changesInfo1.xml"/><Relationship Id="rId3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26925317-AAFA-4459-AA7A-3EDE50AEFE08}"/>
    <pc:docChg chg="custSel addSld delSld modSld">
      <pc:chgData name="Cooper, Benjamin" userId="4e6d6a2f-2bf5-4843-afef-c899fee87a24" providerId="ADAL" clId="{26925317-AAFA-4459-AA7A-3EDE50AEFE08}" dt="2026-06-22T03:12:13.948" v="69" actId="47"/>
      <pc:docMkLst>
        <pc:docMk/>
      </pc:docMkLst>
      <pc:sldChg chg="modSp mod">
        <pc:chgData name="Cooper, Benjamin" userId="4e6d6a2f-2bf5-4843-afef-c899fee87a24" providerId="ADAL" clId="{26925317-AAFA-4459-AA7A-3EDE50AEFE08}" dt="2026-06-21T23:53:20.544" v="1" actId="2057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6-06-21T23:53:20.544" v="1" actId="20577"/>
          <ac:spMkLst>
            <pc:docMk/>
            <pc:sldMk cId="704517557" sldId="256"/>
            <ac:spMk id="2" creationId="{31317864-DBB3-4199-8C8E-D43932D38DA0}"/>
          </ac:spMkLst>
        </pc:spChg>
      </pc:sldChg>
      <pc:sldChg chg="modNotesTx">
        <pc:chgData name="Cooper, Benjamin" userId="4e6d6a2f-2bf5-4843-afef-c899fee87a24" providerId="ADAL" clId="{26925317-AAFA-4459-AA7A-3EDE50AEFE08}" dt="2026-06-21T23:54:01.105" v="21" actId="20577"/>
        <pc:sldMkLst>
          <pc:docMk/>
          <pc:sldMk cId="490656777" sldId="25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11385089" sldId="276"/>
        </pc:sldMkLst>
      </pc:sldChg>
      <pc:sldChg chg="del">
        <pc:chgData name="Cooper, Benjamin" userId="4e6d6a2f-2bf5-4843-afef-c899fee87a24" providerId="ADAL" clId="{26925317-AAFA-4459-AA7A-3EDE50AEFE08}" dt="2026-06-21T23:54:04.526" v="24" actId="47"/>
        <pc:sldMkLst>
          <pc:docMk/>
          <pc:sldMk cId="2234265494" sldId="297"/>
        </pc:sldMkLst>
      </pc:sldChg>
      <pc:sldChg chg="modSp mod">
        <pc:chgData name="Cooper, Benjamin" userId="4e6d6a2f-2bf5-4843-afef-c899fee87a24" providerId="ADAL" clId="{26925317-AAFA-4459-AA7A-3EDE50AEFE08}" dt="2026-06-22T03:11:46.053" v="59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6-06-22T03:11:46.053" v="59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6-06-21T23:53:30.429" v="8" actId="14100"/>
          <ac:spMkLst>
            <pc:docMk/>
            <pc:sldMk cId="3424264834" sldId="344"/>
            <ac:spMk id="3" creationId="{03FF28D4-B567-8573-AAD1-2CD74EACFFBA}"/>
          </ac:spMkLst>
        </pc:spChg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8958789" sldId="37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43096978" sldId="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081049514" sldId="37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418448897" sldId="37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99439260" sldId="378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831723110" sldId="37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140823246" sldId="380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705229001" sldId="38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517060379" sldId="382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21496410" sldId="383"/>
        </pc:sldMkLst>
      </pc:sldChg>
      <pc:sldChg chg="del">
        <pc:chgData name="Cooper, Benjamin" userId="4e6d6a2f-2bf5-4843-afef-c899fee87a24" providerId="ADAL" clId="{26925317-AAFA-4459-AA7A-3EDE50AEFE08}" dt="2026-06-21T23:54:03.019" v="22" actId="47"/>
        <pc:sldMkLst>
          <pc:docMk/>
          <pc:sldMk cId="2184221663" sldId="414"/>
        </pc:sldMkLst>
      </pc:sldChg>
      <pc:sldChg chg="del">
        <pc:chgData name="Cooper, Benjamin" userId="4e6d6a2f-2bf5-4843-afef-c899fee87a24" providerId="ADAL" clId="{26925317-AAFA-4459-AA7A-3EDE50AEFE08}" dt="2026-06-21T23:54:03.768" v="23" actId="47"/>
        <pc:sldMkLst>
          <pc:docMk/>
          <pc:sldMk cId="1424628400" sldId="42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60916946" sldId="43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26479679" sldId="47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540434176" sldId="49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679569250" sldId="50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827995954" sldId="234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008330163" sldId="236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597372976" sldId="2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75592542" sldId="2376"/>
        </pc:sldMkLst>
      </pc:sldChg>
      <pc:sldChg chg="add del">
        <pc:chgData name="Cooper, Benjamin" userId="4e6d6a2f-2bf5-4843-afef-c899fee87a24" providerId="ADAL" clId="{26925317-AAFA-4459-AA7A-3EDE50AEFE08}" dt="2026-06-22T03:11:51.124" v="61" actId="47"/>
        <pc:sldMkLst>
          <pc:docMk/>
          <pc:sldMk cId="4208855152" sldId="2377"/>
        </pc:sldMkLst>
      </pc:sldChg>
      <pc:sldChg chg="add">
        <pc:chgData name="Cooper, Benjamin" userId="4e6d6a2f-2bf5-4843-afef-c899fee87a24" providerId="ADAL" clId="{26925317-AAFA-4459-AA7A-3EDE50AEFE08}" dt="2026-06-21T23:54:10.885" v="25"/>
        <pc:sldMkLst>
          <pc:docMk/>
          <pc:sldMk cId="4027296647" sldId="2378"/>
        </pc:sldMkLst>
      </pc:sldChg>
      <pc:sldChg chg="add del">
        <pc:chgData name="Cooper, Benjamin" userId="4e6d6a2f-2bf5-4843-afef-c899fee87a24" providerId="ADAL" clId="{26925317-AAFA-4459-AA7A-3EDE50AEFE08}" dt="2026-06-22T03:11:58.944" v="63" actId="47"/>
        <pc:sldMkLst>
          <pc:docMk/>
          <pc:sldMk cId="3371003986" sldId="2379"/>
        </pc:sldMkLst>
      </pc:sldChg>
      <pc:sldChg chg="add">
        <pc:chgData name="Cooper, Benjamin" userId="4e6d6a2f-2bf5-4843-afef-c899fee87a24" providerId="ADAL" clId="{26925317-AAFA-4459-AA7A-3EDE50AEFE08}" dt="2026-06-21T23:54:26.669" v="27"/>
        <pc:sldMkLst>
          <pc:docMk/>
          <pc:sldMk cId="3397723222" sldId="2380"/>
        </pc:sldMkLst>
      </pc:sldChg>
      <pc:sldChg chg="add del">
        <pc:chgData name="Cooper, Benjamin" userId="4e6d6a2f-2bf5-4843-afef-c899fee87a24" providerId="ADAL" clId="{26925317-AAFA-4459-AA7A-3EDE50AEFE08}" dt="2026-06-22T03:12:05.280" v="65" actId="47"/>
        <pc:sldMkLst>
          <pc:docMk/>
          <pc:sldMk cId="1243026808" sldId="2381"/>
        </pc:sldMkLst>
      </pc:sldChg>
      <pc:sldChg chg="add">
        <pc:chgData name="Cooper, Benjamin" userId="4e6d6a2f-2bf5-4843-afef-c899fee87a24" providerId="ADAL" clId="{26925317-AAFA-4459-AA7A-3EDE50AEFE08}" dt="2026-06-21T23:54:28.179" v="28"/>
        <pc:sldMkLst>
          <pc:docMk/>
          <pc:sldMk cId="1304331997" sldId="2382"/>
        </pc:sldMkLst>
      </pc:sldChg>
      <pc:sldChg chg="add del">
        <pc:chgData name="Cooper, Benjamin" userId="4e6d6a2f-2bf5-4843-afef-c899fee87a24" providerId="ADAL" clId="{26925317-AAFA-4459-AA7A-3EDE50AEFE08}" dt="2026-06-22T03:12:09.790" v="67" actId="47"/>
        <pc:sldMkLst>
          <pc:docMk/>
          <pc:sldMk cId="2334420515" sldId="2383"/>
        </pc:sldMkLst>
      </pc:sldChg>
      <pc:sldChg chg="add">
        <pc:chgData name="Cooper, Benjamin" userId="4e6d6a2f-2bf5-4843-afef-c899fee87a24" providerId="ADAL" clId="{26925317-AAFA-4459-AA7A-3EDE50AEFE08}" dt="2026-06-21T23:54:29.277" v="29"/>
        <pc:sldMkLst>
          <pc:docMk/>
          <pc:sldMk cId="3550727095" sldId="2384"/>
        </pc:sldMkLst>
      </pc:sldChg>
      <pc:sldChg chg="add del">
        <pc:chgData name="Cooper, Benjamin" userId="4e6d6a2f-2bf5-4843-afef-c899fee87a24" providerId="ADAL" clId="{26925317-AAFA-4459-AA7A-3EDE50AEFE08}" dt="2026-06-22T03:12:13.948" v="69" actId="47"/>
        <pc:sldMkLst>
          <pc:docMk/>
          <pc:sldMk cId="3311233901" sldId="2385"/>
        </pc:sldMkLst>
      </pc:sldChg>
      <pc:sldChg chg="add">
        <pc:chgData name="Cooper, Benjamin" userId="4e6d6a2f-2bf5-4843-afef-c899fee87a24" providerId="ADAL" clId="{26925317-AAFA-4459-AA7A-3EDE50AEFE08}" dt="2026-06-21T23:54:36.841" v="30"/>
        <pc:sldMkLst>
          <pc:docMk/>
          <pc:sldMk cId="1200988275" sldId="2386"/>
        </pc:sldMkLst>
      </pc:sldChg>
      <pc:sldChg chg="add">
        <pc:chgData name="Cooper, Benjamin" userId="4e6d6a2f-2bf5-4843-afef-c899fee87a24" providerId="ADAL" clId="{26925317-AAFA-4459-AA7A-3EDE50AEFE08}" dt="2026-06-22T03:11:49.761" v="60"/>
        <pc:sldMkLst>
          <pc:docMk/>
          <pc:sldMk cId="1350577077" sldId="2387"/>
        </pc:sldMkLst>
      </pc:sldChg>
      <pc:sldChg chg="add">
        <pc:chgData name="Cooper, Benjamin" userId="4e6d6a2f-2bf5-4843-afef-c899fee87a24" providerId="ADAL" clId="{26925317-AAFA-4459-AA7A-3EDE50AEFE08}" dt="2026-06-22T03:11:56.089" v="62"/>
        <pc:sldMkLst>
          <pc:docMk/>
          <pc:sldMk cId="3098118195" sldId="2388"/>
        </pc:sldMkLst>
      </pc:sldChg>
      <pc:sldChg chg="add">
        <pc:chgData name="Cooper, Benjamin" userId="4e6d6a2f-2bf5-4843-afef-c899fee87a24" providerId="ADAL" clId="{26925317-AAFA-4459-AA7A-3EDE50AEFE08}" dt="2026-06-22T03:12:00.527" v="64"/>
        <pc:sldMkLst>
          <pc:docMk/>
          <pc:sldMk cId="1343239" sldId="2389"/>
        </pc:sldMkLst>
      </pc:sldChg>
      <pc:sldChg chg="add">
        <pc:chgData name="Cooper, Benjamin" userId="4e6d6a2f-2bf5-4843-afef-c899fee87a24" providerId="ADAL" clId="{26925317-AAFA-4459-AA7A-3EDE50AEFE08}" dt="2026-06-22T03:12:06.961" v="66"/>
        <pc:sldMkLst>
          <pc:docMk/>
          <pc:sldMk cId="1044079374" sldId="2390"/>
        </pc:sldMkLst>
      </pc:sldChg>
      <pc:sldChg chg="add">
        <pc:chgData name="Cooper, Benjamin" userId="4e6d6a2f-2bf5-4843-afef-c899fee87a24" providerId="ADAL" clId="{26925317-AAFA-4459-AA7A-3EDE50AEFE08}" dt="2026-06-22T03:12:12.123" v="68"/>
        <pc:sldMkLst>
          <pc:docMk/>
          <pc:sldMk cId="915487301" sldId="2391"/>
        </pc:sldMkLst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Atrial Flutter with 2:1 Conduction.</a:t>
            </a:r>
          </a:p>
          <a:p/>
          <a:p>
            <a:r>
              <a:t>Atrial Flutter with 2:1 Conduction. There is an atypical appearance to P waves in the limb leads (specifically II, III and aVF) where the usual isoelectric baseline is replaced by identical appearing “sawtooth” waves. These atrial flutter waves occur at a rate of approximately 300 beats per minute, complemented by a ventricular rate of 150 beats per minute. In the absence of treatment or atrioventricular block, the most common atrial to ventricular response is 2:1.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A69D1-AF02-C09F-1F8F-BFC97C7A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4A9-0EAA-88FC-E9E2-BB1330969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72D08-FEA5-56A2-A3E3-A591CB115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Hyperacute T Waves.</a:t>
            </a:r>
          </a:p>
          <a:p/>
          <a:p>
            <a:r>
              <a:t>Hyperacute T Waves, ST-elevation Myocardial Infarction. The presence of large T waves in the inferolateral leads (II, III, aVR, V4, V5, V6), especially in proportion to their corresponding QRS complexes, suggests that they are hyperacute – an early finding of coronary occlusion. Left heart catheterization revealed a mid-left anterior descending artery occlusion.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05CB-4EE1-ED6D-C7B0-6EFC3DF7B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E874-0C21-8D80-7EA2-2ECDED8A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D257E-BC74-9523-74BF-76EC83FF8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F642-E024-13F1-7A25-9F77B68BD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Second Degree Atrioventricular Block - Mobitz II.</a:t>
            </a:r>
          </a:p>
          <a:p/>
          <a:p>
            <a:r>
              <a:t>Second Degree Atrioventricular Block - Mobitz II. Second degree atrioventricular block Mobitz II is characterized by intermittently blocked P waves and constant PR intervals (Figure 36); the block is usually infranodal (as previously described in case 77). The presence of a right bundle branch and left anterior fascicular blocks indicates severe infranodal conduction disease (see case 3).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1E55-C4CD-1AA1-F563-3AE6160B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7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6FA9-00F8-7C5A-4436-B483E55B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CCA68-96DF-688C-4A5D-BCD5C565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C02-CA2E-4A73-2DD8-116231CD6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Inferior ST-elevation Myocardial Infarction.</a:t>
            </a:r>
          </a:p>
          <a:p/>
          <a:p>
            <a:r>
              <a:t>Inferior ST-elevation Myocardial Infarction. Subtle inferior ST-segment elevation with reciprocal ST-segment depression in V1 through V3. Note the change in P wave axis indicating the presence of a competing ectopic atrial pacemaker. Left heart catheterization revealed a mid-left circumflex occlusion.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3CEAA-C0EF-B635-1C16-7B3CFE645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1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1F10-96A5-BD1F-4F9D-46233D26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D91A4-0B5D-D2B7-F305-0A1594AF7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0D28C-B547-CD1F-776D-41A9AC91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Atrial Fibrillation.</a:t>
            </a:r>
          </a:p>
          <a:p/>
          <a:p>
            <a:r>
              <a:t>Atrial Fibrillation, Ashman Phenomenon. There are two aberrantly conducted beats with wide QRS complexes and unifocal morphology. In both instances, a long R-R interval is followed by a relatively short R-R interval, which is then terminated by an aberrant beat. Ashman phenomenon is aberrant conduction when a short cycle is preceded by a longer one (Figure 37). This occurs because the refractory period of the His-Purkinje system is proportional to the length of the preceding R-R interval, so longer R-R intervals result in longer refractory periods and vice versa. Typically, the aberrant beat will have a right bundle branch block pattern because the right bundle has a longer refractory period than the left.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B58BD-BCC8-FF00-1935-AD93033D1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5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064AC-5E71-21CC-4883-D876A5323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8096E-A3DF-D5A8-E8BA-09A57F4E0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3339C-CCC3-F3A6-96CC-9BACCAD88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Ventricular Tachycardia.</a:t>
            </a:r>
          </a:p>
          <a:p/>
          <a:p>
            <a:r>
              <a:t>Ventricular Tachycardia. The R-S time is greater than 100 ms strongly favors ventricular tachycardia (Figure 38).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957D18-E637-C369-EB98-69B2DE7411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895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18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57-year-old male presents with </a:t>
            </a:r>
            <a:r>
              <a:rPr lang="en-US" dirty="0">
                <a:latin typeface="+mn-lt"/>
              </a:rPr>
              <a:t>dyspnea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6-AFlutter2-1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C361-D118-8EBC-E6F1-DCC87B9D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E571-1C7D-32F4-9502-E82834A1A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65-year-old female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B6E3-78B0-7ED1-83CD-04A5479CD67E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87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A31E39-126B-5262-2A08-28FB9BF0170C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8F96-CBA5-A692-AF33-EFF5CE2F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7-HyperacuteT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108-D1CB-3031-1388-6F149033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1126-B66C-F520-FB76-01615209B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77-year-old male presents with </a:t>
            </a:r>
            <a:r>
              <a:rPr lang="en-US" dirty="0">
                <a:latin typeface="+mn-lt"/>
              </a:rPr>
              <a:t>syncope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DCC3D-6E81-D959-9AAF-0204556B282D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88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987F7C-06DB-197D-386B-1EA23D0F5A12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B83DD-C8F2-5F51-3816-FD172D57E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8-Mobitz II Variable Conduction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618D-E06F-82F3-F8BD-C4E24A0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840C-49F4-3244-EE7C-24D07C118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63-year-old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7F4CB-0233-E638-A311-A8968C23DC10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89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2D93F-FDE2-8432-65D0-FE776BD4F44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4FEC-2243-386A-EB8C-034342A4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9-Inf MI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BD2B-129B-BCA6-727B-7339BBAD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BB7D-2727-ECAA-91A2-4BDBFEB9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87-year-old male presents with </a:t>
            </a:r>
            <a:r>
              <a:rPr lang="en-US" dirty="0">
                <a:latin typeface="+mn-lt"/>
              </a:rPr>
              <a:t>chest pain and dyspnea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B56B6-8CF4-7D1E-A5E6-3BBBD7878B0F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90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32BC45-34FF-3F90-057D-851A904CB47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067BD-5120-E881-F032-8D55BBD2A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0-Ashman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4F35B-27B6-2D1E-ADAC-E76C58D1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DDCBD-672E-0A80-9E04-CC98253953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58-year-old male presents with </a:t>
            </a:r>
            <a:r>
              <a:rPr lang="en-US" dirty="0">
                <a:latin typeface="+mn-lt"/>
              </a:rPr>
              <a:t>dizziness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86CE66-B27A-DB81-0C28-4798B3CA4A24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91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8239268-9169-D5AD-4FCD-9CDBCB925F6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8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AB3CB-8A23-FD3B-489B-7CD0F36B5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1-VT sp CV-watermarke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9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CD1BF3-EEAB-4798-8AFE-A01D7CCE5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45c15d-b02b-4e02-9705-336a2e721168"/>
    <ds:schemaRef ds:uri="e945d878-a160-4bc3-9b68-e662fa61d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53</Words>
  <Application>Microsoft Office PowerPoint</Application>
  <PresentationFormat>Widescreen</PresentationFormat>
  <Paragraphs>21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Nunito Sans</vt:lpstr>
      <vt:lpstr>Arial</vt:lpstr>
      <vt:lpstr>Ink Free</vt:lpstr>
      <vt:lpstr>Calibri</vt:lpstr>
      <vt:lpstr>Nunito Sans ExtraLight</vt:lpstr>
      <vt:lpstr>1_Office Theme</vt:lpstr>
      <vt:lpstr>ECG Stampede</vt:lpstr>
      <vt:lpstr>Conference XX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  <vt:lpstr>XX-year-old sex presents with complaint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3</cp:revision>
  <dcterms:created xsi:type="dcterms:W3CDTF">2017-12-05T04:01:38Z</dcterms:created>
  <dcterms:modified xsi:type="dcterms:W3CDTF">2026-06-22T03:12:14Z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