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684" r:id="rId5"/>
  </p:sldMasterIdLst>
  <p:notesMasterIdLst>
    <p:notesMasterId r:id="rId21"/>
  </p:notesMasterIdLst>
  <p:sldIdLst>
    <p:sldId id="256" r:id="rId6"/>
    <p:sldId id="344" r:id="rId7"/>
    <p:sldId id="257" r:id="rId8"/>
    <p:sldId id="2387" r:id="rId9"/>
    <p:sldId id="2378" r:id="rId10"/>
    <p:sldId id="2388" r:id="rId11"/>
    <p:sldId id="2380" r:id="rId12"/>
    <p:sldId id="2389" r:id="rId13"/>
    <p:sldId id="2382" r:id="rId14"/>
    <p:sldId id="2390" r:id="rId15"/>
    <p:sldId id="2384" r:id="rId16"/>
    <p:sldId id="329" r:id="rId17"/>
    <p:sldId id="2344" r:id="rId18"/>
    <p:sldId id="2391" r:id="rId19"/>
    <p:sldId id="2386" r:id="rId20"/>
  </p:sldIdLst>
  <p:sldSz cx="12192000" cy="6858000"/>
  <p:notesSz cx="6858000" cy="9144000"/>
  <p:embeddedFontLst>
    <p:embeddedFont>
      <p:font typeface="Ink Free" panose="03080402000500000000" pitchFamily="66" charset="0"/>
      <p:regular r:id="rId22"/>
    </p:embeddedFont>
    <p:embeddedFont>
      <p:font typeface="Nunito Sans" pitchFamily="2" charset="0"/>
      <p:regular r:id="rId23"/>
      <p:bold r:id="rId24"/>
      <p:italic r:id="rId25"/>
      <p:boldItalic r:id="rId26"/>
    </p:embeddedFont>
    <p:embeddedFont>
      <p:font typeface="Nunito Sans ExtraLight" pitchFamily="2" charset="0"/>
      <p:regular r:id="rId27"/>
      <p: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1"/>
    <a:srgbClr val="E6E6E6"/>
    <a:srgbClr val="373635"/>
    <a:srgbClr val="2A2A2B"/>
    <a:srgbClr val="8C0E12"/>
    <a:srgbClr val="527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3D84A6-9C4C-4680-9C4E-88F4A25E7658}" v="46" dt="2026-06-22T03:12:12.1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082" autoAdjust="0"/>
  </p:normalViewPr>
  <p:slideViewPr>
    <p:cSldViewPr snapToGrid="0">
      <p:cViewPr varScale="1">
        <p:scale>
          <a:sx n="87" d="100"/>
          <a:sy n="87" d="100"/>
        </p:scale>
        <p:origin x="13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4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per, Benjamin" userId="4e6d6a2f-2bf5-4843-afef-c899fee87a24" providerId="ADAL" clId="{26925317-AAFA-4459-AA7A-3EDE50AEFE08}"/>
    <pc:docChg chg="custSel addSld delSld modSld">
      <pc:chgData name="Cooper, Benjamin" userId="4e6d6a2f-2bf5-4843-afef-c899fee87a24" providerId="ADAL" clId="{26925317-AAFA-4459-AA7A-3EDE50AEFE08}" dt="2026-06-22T03:12:13.948" v="69" actId="47"/>
      <pc:docMkLst>
        <pc:docMk/>
      </pc:docMkLst>
      <pc:sldChg chg="modSp mod">
        <pc:chgData name="Cooper, Benjamin" userId="4e6d6a2f-2bf5-4843-afef-c899fee87a24" providerId="ADAL" clId="{26925317-AAFA-4459-AA7A-3EDE50AEFE08}" dt="2026-06-21T23:53:20.544" v="1" actId="20577"/>
        <pc:sldMkLst>
          <pc:docMk/>
          <pc:sldMk cId="704517557" sldId="256"/>
        </pc:sldMkLst>
        <pc:spChg chg="mod">
          <ac:chgData name="Cooper, Benjamin" userId="4e6d6a2f-2bf5-4843-afef-c899fee87a24" providerId="ADAL" clId="{26925317-AAFA-4459-AA7A-3EDE50AEFE08}" dt="2026-06-21T23:53:20.544" v="1" actId="20577"/>
          <ac:spMkLst>
            <pc:docMk/>
            <pc:sldMk cId="704517557" sldId="256"/>
            <ac:spMk id="2" creationId="{31317864-DBB3-4199-8C8E-D43932D38DA0}"/>
          </ac:spMkLst>
        </pc:spChg>
      </pc:sldChg>
      <pc:sldChg chg="modNotesTx">
        <pc:chgData name="Cooper, Benjamin" userId="4e6d6a2f-2bf5-4843-afef-c899fee87a24" providerId="ADAL" clId="{26925317-AAFA-4459-AA7A-3EDE50AEFE08}" dt="2026-06-21T23:54:01.105" v="21" actId="20577"/>
        <pc:sldMkLst>
          <pc:docMk/>
          <pc:sldMk cId="490656777" sldId="25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11385089" sldId="276"/>
        </pc:sldMkLst>
      </pc:sldChg>
      <pc:sldChg chg="del">
        <pc:chgData name="Cooper, Benjamin" userId="4e6d6a2f-2bf5-4843-afef-c899fee87a24" providerId="ADAL" clId="{26925317-AAFA-4459-AA7A-3EDE50AEFE08}" dt="2026-06-21T23:54:04.526" v="24" actId="47"/>
        <pc:sldMkLst>
          <pc:docMk/>
          <pc:sldMk cId="2234265494" sldId="297"/>
        </pc:sldMkLst>
      </pc:sldChg>
      <pc:sldChg chg="modSp mod">
        <pc:chgData name="Cooper, Benjamin" userId="4e6d6a2f-2bf5-4843-afef-c899fee87a24" providerId="ADAL" clId="{26925317-AAFA-4459-AA7A-3EDE50AEFE08}" dt="2026-06-22T03:11:46.053" v="59" actId="20577"/>
        <pc:sldMkLst>
          <pc:docMk/>
          <pc:sldMk cId="3424264834" sldId="344"/>
        </pc:sldMkLst>
        <pc:spChg chg="mod">
          <ac:chgData name="Cooper, Benjamin" userId="4e6d6a2f-2bf5-4843-afef-c899fee87a24" providerId="ADAL" clId="{26925317-AAFA-4459-AA7A-3EDE50AEFE08}" dt="2026-06-22T03:11:46.053" v="59" actId="20577"/>
          <ac:spMkLst>
            <pc:docMk/>
            <pc:sldMk cId="3424264834" sldId="344"/>
            <ac:spMk id="2" creationId="{BD33F013-86A1-A17B-5E52-CF0F5F76ABB7}"/>
          </ac:spMkLst>
        </pc:spChg>
        <pc:spChg chg="mod">
          <ac:chgData name="Cooper, Benjamin" userId="4e6d6a2f-2bf5-4843-afef-c899fee87a24" providerId="ADAL" clId="{26925317-AAFA-4459-AA7A-3EDE50AEFE08}" dt="2026-06-21T23:53:30.429" v="8" actId="14100"/>
          <ac:spMkLst>
            <pc:docMk/>
            <pc:sldMk cId="3424264834" sldId="344"/>
            <ac:spMk id="3" creationId="{03FF28D4-B567-8573-AAD1-2CD74EACFFBA}"/>
          </ac:spMkLst>
        </pc:spChg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8958789" sldId="37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43096978" sldId="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081049514" sldId="37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418448897" sldId="37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99439260" sldId="378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831723110" sldId="37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140823246" sldId="380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705229001" sldId="38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517060379" sldId="382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21496410" sldId="383"/>
        </pc:sldMkLst>
      </pc:sldChg>
      <pc:sldChg chg="del">
        <pc:chgData name="Cooper, Benjamin" userId="4e6d6a2f-2bf5-4843-afef-c899fee87a24" providerId="ADAL" clId="{26925317-AAFA-4459-AA7A-3EDE50AEFE08}" dt="2026-06-21T23:54:03.019" v="22" actId="47"/>
        <pc:sldMkLst>
          <pc:docMk/>
          <pc:sldMk cId="2184221663" sldId="414"/>
        </pc:sldMkLst>
      </pc:sldChg>
      <pc:sldChg chg="del">
        <pc:chgData name="Cooper, Benjamin" userId="4e6d6a2f-2bf5-4843-afef-c899fee87a24" providerId="ADAL" clId="{26925317-AAFA-4459-AA7A-3EDE50AEFE08}" dt="2026-06-21T23:54:03.768" v="23" actId="47"/>
        <pc:sldMkLst>
          <pc:docMk/>
          <pc:sldMk cId="1424628400" sldId="42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60916946" sldId="43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26479679" sldId="47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540434176" sldId="49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679569250" sldId="50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827995954" sldId="234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008330163" sldId="236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597372976" sldId="2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75592542" sldId="2376"/>
        </pc:sldMkLst>
      </pc:sldChg>
      <pc:sldChg chg="add del">
        <pc:chgData name="Cooper, Benjamin" userId="4e6d6a2f-2bf5-4843-afef-c899fee87a24" providerId="ADAL" clId="{26925317-AAFA-4459-AA7A-3EDE50AEFE08}" dt="2026-06-22T03:11:51.124" v="61" actId="47"/>
        <pc:sldMkLst>
          <pc:docMk/>
          <pc:sldMk cId="4208855152" sldId="2377"/>
        </pc:sldMkLst>
      </pc:sldChg>
      <pc:sldChg chg="add">
        <pc:chgData name="Cooper, Benjamin" userId="4e6d6a2f-2bf5-4843-afef-c899fee87a24" providerId="ADAL" clId="{26925317-AAFA-4459-AA7A-3EDE50AEFE08}" dt="2026-06-21T23:54:10.885" v="25"/>
        <pc:sldMkLst>
          <pc:docMk/>
          <pc:sldMk cId="4027296647" sldId="2378"/>
        </pc:sldMkLst>
      </pc:sldChg>
      <pc:sldChg chg="add del">
        <pc:chgData name="Cooper, Benjamin" userId="4e6d6a2f-2bf5-4843-afef-c899fee87a24" providerId="ADAL" clId="{26925317-AAFA-4459-AA7A-3EDE50AEFE08}" dt="2026-06-22T03:11:58.944" v="63" actId="47"/>
        <pc:sldMkLst>
          <pc:docMk/>
          <pc:sldMk cId="3371003986" sldId="2379"/>
        </pc:sldMkLst>
      </pc:sldChg>
      <pc:sldChg chg="add">
        <pc:chgData name="Cooper, Benjamin" userId="4e6d6a2f-2bf5-4843-afef-c899fee87a24" providerId="ADAL" clId="{26925317-AAFA-4459-AA7A-3EDE50AEFE08}" dt="2026-06-21T23:54:26.669" v="27"/>
        <pc:sldMkLst>
          <pc:docMk/>
          <pc:sldMk cId="3397723222" sldId="2380"/>
        </pc:sldMkLst>
      </pc:sldChg>
      <pc:sldChg chg="add del">
        <pc:chgData name="Cooper, Benjamin" userId="4e6d6a2f-2bf5-4843-afef-c899fee87a24" providerId="ADAL" clId="{26925317-AAFA-4459-AA7A-3EDE50AEFE08}" dt="2026-06-22T03:12:05.280" v="65" actId="47"/>
        <pc:sldMkLst>
          <pc:docMk/>
          <pc:sldMk cId="1243026808" sldId="2381"/>
        </pc:sldMkLst>
      </pc:sldChg>
      <pc:sldChg chg="add">
        <pc:chgData name="Cooper, Benjamin" userId="4e6d6a2f-2bf5-4843-afef-c899fee87a24" providerId="ADAL" clId="{26925317-AAFA-4459-AA7A-3EDE50AEFE08}" dt="2026-06-21T23:54:28.179" v="28"/>
        <pc:sldMkLst>
          <pc:docMk/>
          <pc:sldMk cId="1304331997" sldId="2382"/>
        </pc:sldMkLst>
      </pc:sldChg>
      <pc:sldChg chg="add del">
        <pc:chgData name="Cooper, Benjamin" userId="4e6d6a2f-2bf5-4843-afef-c899fee87a24" providerId="ADAL" clId="{26925317-AAFA-4459-AA7A-3EDE50AEFE08}" dt="2026-06-22T03:12:09.790" v="67" actId="47"/>
        <pc:sldMkLst>
          <pc:docMk/>
          <pc:sldMk cId="2334420515" sldId="2383"/>
        </pc:sldMkLst>
      </pc:sldChg>
      <pc:sldChg chg="add">
        <pc:chgData name="Cooper, Benjamin" userId="4e6d6a2f-2bf5-4843-afef-c899fee87a24" providerId="ADAL" clId="{26925317-AAFA-4459-AA7A-3EDE50AEFE08}" dt="2026-06-21T23:54:29.277" v="29"/>
        <pc:sldMkLst>
          <pc:docMk/>
          <pc:sldMk cId="3550727095" sldId="2384"/>
        </pc:sldMkLst>
      </pc:sldChg>
      <pc:sldChg chg="add del">
        <pc:chgData name="Cooper, Benjamin" userId="4e6d6a2f-2bf5-4843-afef-c899fee87a24" providerId="ADAL" clId="{26925317-AAFA-4459-AA7A-3EDE50AEFE08}" dt="2026-06-22T03:12:13.948" v="69" actId="47"/>
        <pc:sldMkLst>
          <pc:docMk/>
          <pc:sldMk cId="3311233901" sldId="2385"/>
        </pc:sldMkLst>
      </pc:sldChg>
      <pc:sldChg chg="add">
        <pc:chgData name="Cooper, Benjamin" userId="4e6d6a2f-2bf5-4843-afef-c899fee87a24" providerId="ADAL" clId="{26925317-AAFA-4459-AA7A-3EDE50AEFE08}" dt="2026-06-21T23:54:36.841" v="30"/>
        <pc:sldMkLst>
          <pc:docMk/>
          <pc:sldMk cId="1200988275" sldId="2386"/>
        </pc:sldMkLst>
      </pc:sldChg>
      <pc:sldChg chg="add">
        <pc:chgData name="Cooper, Benjamin" userId="4e6d6a2f-2bf5-4843-afef-c899fee87a24" providerId="ADAL" clId="{26925317-AAFA-4459-AA7A-3EDE50AEFE08}" dt="2026-06-22T03:11:49.761" v="60"/>
        <pc:sldMkLst>
          <pc:docMk/>
          <pc:sldMk cId="1350577077" sldId="2387"/>
        </pc:sldMkLst>
      </pc:sldChg>
      <pc:sldChg chg="add">
        <pc:chgData name="Cooper, Benjamin" userId="4e6d6a2f-2bf5-4843-afef-c899fee87a24" providerId="ADAL" clId="{26925317-AAFA-4459-AA7A-3EDE50AEFE08}" dt="2026-06-22T03:11:56.089" v="62"/>
        <pc:sldMkLst>
          <pc:docMk/>
          <pc:sldMk cId="3098118195" sldId="2388"/>
        </pc:sldMkLst>
      </pc:sldChg>
      <pc:sldChg chg="add">
        <pc:chgData name="Cooper, Benjamin" userId="4e6d6a2f-2bf5-4843-afef-c899fee87a24" providerId="ADAL" clId="{26925317-AAFA-4459-AA7A-3EDE50AEFE08}" dt="2026-06-22T03:12:00.527" v="64"/>
        <pc:sldMkLst>
          <pc:docMk/>
          <pc:sldMk cId="1343239" sldId="2389"/>
        </pc:sldMkLst>
      </pc:sldChg>
      <pc:sldChg chg="add">
        <pc:chgData name="Cooper, Benjamin" userId="4e6d6a2f-2bf5-4843-afef-c899fee87a24" providerId="ADAL" clId="{26925317-AAFA-4459-AA7A-3EDE50AEFE08}" dt="2026-06-22T03:12:06.961" v="66"/>
        <pc:sldMkLst>
          <pc:docMk/>
          <pc:sldMk cId="1044079374" sldId="2390"/>
        </pc:sldMkLst>
      </pc:sldChg>
      <pc:sldChg chg="add">
        <pc:chgData name="Cooper, Benjamin" userId="4e6d6a2f-2bf5-4843-afef-c899fee87a24" providerId="ADAL" clId="{26925317-AAFA-4459-AA7A-3EDE50AEFE08}" dt="2026-06-22T03:12:12.123" v="68"/>
        <pc:sldMkLst>
          <pc:docMk/>
          <pc:sldMk cId="915487301" sldId="239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1"/>
            </a:solidFill>
            <a:ln>
              <a:solidFill>
                <a:schemeClr val="bg2"/>
              </a:solidFill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9A-43FD-851D-65DD364C12B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9A-43FD-851D-65DD364C12B4}"/>
              </c:ext>
            </c:extLst>
          </c:dPt>
          <c:dPt>
            <c:idx val="9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9A-43FD-851D-65DD364C12B4}"/>
              </c:ext>
            </c:extLst>
          </c:dPt>
          <c:dLbls>
            <c:dLbl>
              <c:idx val="5"/>
              <c:tx>
                <c:rich>
                  <a:bodyPr/>
                  <a:lstStyle/>
                  <a:p>
                    <a:fld id="{7FC2462D-6FCD-45AC-BD43-AF9B48380E67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99A-43FD-851D-65DD364C12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2"/>
                    </a:solidFill>
                    <a:effectLst/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Other/Unknown/Non-diagnostic</c:v>
                </c:pt>
                <c:pt idx="1">
                  <c:v>Non-ST-elevation Myocardial Infarction</c:v>
                </c:pt>
                <c:pt idx="2">
                  <c:v>Pulmonary Embolus</c:v>
                </c:pt>
                <c:pt idx="3">
                  <c:v>Tachycardia Related</c:v>
                </c:pt>
                <c:pt idx="4">
                  <c:v>Right Bundle Branch Block</c:v>
                </c:pt>
                <c:pt idx="5">
                  <c:v>Left Ventricular Hypertrophy</c:v>
                </c:pt>
                <c:pt idx="6">
                  <c:v>Vasospasm</c:v>
                </c:pt>
                <c:pt idx="7">
                  <c:v>Myocarditis</c:v>
                </c:pt>
                <c:pt idx="8">
                  <c:v>Stress Cardiomyopathy</c:v>
                </c:pt>
                <c:pt idx="9">
                  <c:v>Left Bundle Branch Block/Pacemaker</c:v>
                </c:pt>
                <c:pt idx="10">
                  <c:v>Pericarditis</c:v>
                </c:pt>
                <c:pt idx="11">
                  <c:v>Early Repolarization</c:v>
                </c:pt>
                <c:pt idx="12">
                  <c:v>Previous Myocardial Infarction</c:v>
                </c:pt>
              </c:strCache>
            </c:strRef>
          </c:cat>
          <c:val>
            <c:numRef>
              <c:f>Sheet1!$C$2:$C$14</c:f>
              <c:numCache>
                <c:formatCode>0%</c:formatCode>
                <c:ptCount val="13"/>
                <c:pt idx="0">
                  <c:v>0.16577540106951871</c:v>
                </c:pt>
                <c:pt idx="1">
                  <c:v>1.06951871657754E-2</c:v>
                </c:pt>
                <c:pt idx="2">
                  <c:v>1.06951871657754E-2</c:v>
                </c:pt>
                <c:pt idx="3">
                  <c:v>1.6042780748663103E-2</c:v>
                </c:pt>
                <c:pt idx="4">
                  <c:v>1.6042780748663103E-2</c:v>
                </c:pt>
                <c:pt idx="5">
                  <c:v>4.8128342245989303E-2</c:v>
                </c:pt>
                <c:pt idx="6">
                  <c:v>6.9518716577540107E-2</c:v>
                </c:pt>
                <c:pt idx="7">
                  <c:v>8.0213903743315509E-2</c:v>
                </c:pt>
                <c:pt idx="8">
                  <c:v>9.0909090909090912E-2</c:v>
                </c:pt>
                <c:pt idx="9">
                  <c:v>9.6256684491978606E-2</c:v>
                </c:pt>
                <c:pt idx="10">
                  <c:v>0.10695187165775401</c:v>
                </c:pt>
                <c:pt idx="11">
                  <c:v>0.13368983957219252</c:v>
                </c:pt>
                <c:pt idx="12">
                  <c:v>0.15508021390374332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9A-43FD-851D-65DD364C1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1304985168"/>
        <c:axId val="1197918640"/>
      </c:barChart>
      <c:catAx>
        <c:axId val="1304985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197918640"/>
        <c:crosses val="autoZero"/>
        <c:auto val="1"/>
        <c:lblAlgn val="ctr"/>
        <c:lblOffset val="100"/>
        <c:noMultiLvlLbl val="0"/>
      </c:catAx>
      <c:valAx>
        <c:axId val="11979186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04985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31T01:35:04.9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023C9-BAA3-41EA-AE30-D6F4A0E435B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C372D-4ED0-4349-A599-5935843CE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2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Second Degree Atrioventricular Block - Mobitz I.</a:t>
            </a:r>
          </a:p>
          <a:p>
            <a:endParaRPr/>
          </a:p>
          <a:p>
            <a:r>
              <a:t>Second Degree Atrioventricular Block - Mobitz I. The initial ECG is second degree atrioventricular block with 2:1 conduction. On the repeat ECG, conduction is 2:1 at times, but there are two series (one near the beginning and the other near the end) of 3:2 conduction, confirming Mobitz I conduction (Figure 33).</a:t>
            </a:r>
          </a:p>
          <a:p>
            <a:endParaRPr/>
          </a:p>
          <a:p>
            <a:r>
              <a:t>Mobitz I conduction occurs when conduction is progressively delayed through the atrioventricular node and eventually fails. It is represented by progressively prolonging PR intervals followed by a “dropped” P wave. It does not always represent pathology, particularly when seen in younger or physically fit individuals with high vagal tone.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40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A69D1-AF02-C09F-1F8F-BFC97C7AD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504A9-0EAA-88FC-E9E2-BB1330969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72D08-FEA5-56A2-A3E3-A591CB115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Left Bundle Branch Block.</a:t>
            </a:r>
          </a:p>
          <a:p>
            <a:endParaRPr/>
          </a:p>
          <a:p>
            <a:r>
              <a:t>Left Bundle Branch Block, Atrial Fibrillation. This rhythm is irregularly irregular and the QRS is wide with left bundle branch block morphology (i.e., deep S wave in V1 and broad R wave in V6, see case 49 for further explanation of left bundle branch block morphology). The left bundle branch block was rate-dependent and resolved after rate control. In most cases, rate-related bundle branch blocks occur due to a prolonged refractory period of a diseased bundle. When a critical heart rate is exceeded, the diseased bundle fails. Rate-related bundle branch blocks can be especially challenging to diagnose when the rate is regular and fast, creating a regular, wide complex tachycardia that appears like ventricular tachycardia.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905CB-4EE1-ED6D-C7B0-6EFC3DF7B3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72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1E874-0C21-8D80-7EA2-2ECDED8A3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5D257E-BC74-9523-74BF-76EC83FF8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CF642-E024-13F1-7A25-9F77B68BD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Atrioventricular Dissociation.</a:t>
            </a:r>
          </a:p>
          <a:p>
            <a:endParaRPr/>
          </a:p>
          <a:p>
            <a:r>
              <a:t>Atrioventricular Dissociation, Junctional Bradycardia. This ECG shows atrioventricular dissociation, a condition in which the atria and ventricles act independently. The P waves appear to be sinus in origin, variable in rate, and non-conducted. There are presumably more P waves buried within the QRST complexes, and, therefore, unable to be visualized on this surface ECG (Figure 34). There is junctional bradycardia with a ventricular rate of 48 beats per minute.</a:t>
            </a:r>
          </a:p>
          <a:p>
            <a:endParaRPr/>
          </a:p>
          <a:p>
            <a:r>
              <a:t>When a superior pacemaker fails to generate impulses at a rate faster than an inferior one, then the faster, more inferior, one will “escape.” In this case, the sinus node failed to generate a rate that outpaced the junction, which led to a junctional escape rhythm and atrioventricular dissociation.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A1E55-C4CD-1AA1-F563-3AE6160B4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72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06FA9-00F8-7C5A-4436-B483E55B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8CCA68-96DF-688C-4A5D-BCD5C5653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C02-CA2E-4A73-2DD8-116231CD6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Sinus Bradycardia.</a:t>
            </a:r>
          </a:p>
          <a:p>
            <a:endParaRPr/>
          </a:p>
          <a:p>
            <a:r>
              <a:t>Sinus Bradycardia. When the atrial wave of depolarization originates in the sinoatrial node (as is normal), the atria depolarize from superior to inferior, creating an upright P wave in the inferior leads. The sinoatrial node can depolarize more slowly than usual when the person is a well-conditioned athlete, as a normal variant, due to increased vagal tone, or from the use of beta-blocking or calcium-channel blocking agents. The rate of 48 beats per minute is unlikely to be hemodynamically significant.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3CEAA-C0EF-B635-1C16-7B3CFE645E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21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21F10-96A5-BD1F-4F9D-46233D266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BD91A4-0B5D-D2B7-F305-0A1594AF7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0D28C-B547-CD1F-776D-41A9AC915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Left Ventricular Hypertrophy.</a:t>
            </a:r>
          </a:p>
          <a:p>
            <a:endParaRPr/>
          </a:p>
          <a:p>
            <a:r>
              <a:t>Left Ventricular Hypertrophy, T-wave Inversions. Classic findings of left ventricular hypertrophy include large amplitude QRS complexes and associated repolarization abnormalities (e.g., asymmetric T-wave inversion in V6). The most cited criteria for diagnosing left ventricular hypertrophy are the Sokolow-Lyon and the Cornell criteria:</a:t>
            </a:r>
          </a:p>
          <a:p>
            <a:endParaRPr/>
          </a:p>
          <a:p>
            <a:r>
              <a:t>Sokolow-Lyon Criteria: SV1 + RV5,6 &gt; 35 mm OR RaVL &gt; 11 mm</a:t>
            </a:r>
          </a:p>
          <a:p>
            <a:endParaRPr/>
          </a:p>
          <a:p>
            <a:r>
              <a:t>Cornell Criteria: RaVL + SV3 &gt; 28 mm for men OR &gt; 20 mm for women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B58BD-BCC8-FF00-1935-AD93033D1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59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B0AA7-0847-2582-DA7B-9E5157AB1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F82C98-EC6A-DBF4-91CD-16942E3117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D8AFD5-DDBD-D2D2-175E-DE474ECE1B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Sensitivity 77%</a:t>
            </a:r>
          </a:p>
          <a:p>
            <a:r>
              <a:rPr lang="en-US"/>
              <a:t>Specificity 91%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E31D0-1DE9-5C3E-974F-EABA64483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03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64AC-5E71-21CC-4883-D876A5323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18096E-A3DF-D5A8-E8BA-09A57F4E0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83339C-CCC3-F3A6-96CC-9BACCAD88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Atrial Fibrillation.</a:t>
            </a:r>
          </a:p>
          <a:p>
            <a:endParaRPr/>
          </a:p>
          <a:p>
            <a:r>
              <a:t>Atrial Fibrillation, Digoxin Toxicity. Differential considerations for slow atrial fibrillation include drug toxicity (e.g., atrioventricular nodal blocking agents like digoxin, beta blockers, or non-dihydropyridine calcium channel blockers), hypothermia, hypothyroidism, hyperkalemia, or conduction block. Digoxin slows conduction through the atrioventricular node and increases automaticity. Note the "scooped" ST-segments typical of the digoxin-effect (Figure 35).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57D18-E637-C369-EB98-69B2DE7411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8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1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0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7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9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4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2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6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90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83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74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54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96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13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7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16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37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24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56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6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59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46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customXml" Target="../ink/ink1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7864-DBB3-4199-8C8E-D43932D38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7092" y="3994454"/>
            <a:ext cx="5496213" cy="860187"/>
          </a:xfrm>
        </p:spPr>
        <p:txBody>
          <a:bodyPr>
            <a:noAutofit/>
          </a:bodyPr>
          <a:lstStyle/>
          <a:p>
            <a:pPr algn="r"/>
            <a:r>
              <a:rPr lang="en-US" sz="5400" dirty="0">
                <a:solidFill>
                  <a:schemeClr val="bg2"/>
                </a:solidFill>
                <a:latin typeface="+mj-lt"/>
                <a:cs typeface="Segoe UI Light" panose="020B0502040204020203" pitchFamily="34" charset="0"/>
              </a:rPr>
              <a:t>Conference 17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3AA083-3BD2-466E-8890-ADD3BF776501}"/>
              </a:ext>
            </a:extLst>
          </p:cNvPr>
          <p:cNvGrpSpPr/>
          <p:nvPr/>
        </p:nvGrpSpPr>
        <p:grpSpPr>
          <a:xfrm>
            <a:off x="641527" y="2564413"/>
            <a:ext cx="10908946" cy="1729174"/>
            <a:chOff x="784475" y="2703629"/>
            <a:chExt cx="10908946" cy="17291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B38B0F-9EAA-480D-9DFD-408045811F77}"/>
                </a:ext>
              </a:extLst>
            </p:cNvPr>
            <p:cNvSpPr txBox="1"/>
            <p:nvPr/>
          </p:nvSpPr>
          <p:spPr>
            <a:xfrm>
              <a:off x="784475" y="2786198"/>
              <a:ext cx="10908946" cy="164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>
                  <a:latin typeface="Nunito Sans ExtraLight" panose="00000300000000000000" pitchFamily="2" charset="0"/>
                </a:rPr>
                <a:t>ECG     STAMPEDE</a:t>
              </a:r>
            </a:p>
          </p:txBody>
        </p:sp>
        <p:pic>
          <p:nvPicPr>
            <p:cNvPr id="5" name="Picture 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E1E4678B-992C-4197-B8E4-A1AB5C450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412" y="2703629"/>
              <a:ext cx="1568723" cy="1428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451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F013-86A1-A17B-5E52-CF0F5F76A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79-year-old male presents with </a:t>
            </a:r>
            <a:r>
              <a:rPr lang="en-US" dirty="0">
                <a:latin typeface="+mn-lt"/>
              </a:rPr>
              <a:t>left shoulder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F28D4-B567-8573-AAD1-2CD74EACFFBA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80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C6D518-ED36-801E-9154-FC123672385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26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-MobitzI_1-watermark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5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C361-D118-8EBC-E6F1-DCC87B9DE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E571-1C7D-32F4-9502-E82834A1A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65-year-old male presents with </a:t>
            </a:r>
            <a:r>
              <a:rPr lang="en-US" dirty="0">
                <a:latin typeface="+mn-lt"/>
              </a:rPr>
              <a:t>altered mental status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6B6E3-78B0-7ED1-83CD-04A5479CD67E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81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A31E39-126B-5262-2A08-28FB9BF0170C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57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98F96-CBA5-A692-AF33-EFF5CE2F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1-AF Aberrancy-watermark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9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6D108-D1CB-3031-1388-6F149033A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1126-B66C-F520-FB76-01615209B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39-year-old female presents with </a:t>
            </a:r>
            <a:r>
              <a:rPr lang="en-US" dirty="0">
                <a:latin typeface="+mn-lt"/>
              </a:rPr>
              <a:t>abdominal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EDCC3D-6E81-D959-9AAF-0204556B282D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82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987F7C-06DB-197D-386B-1EA23D0F5A12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1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B83DD-C8F2-5F51-3816-FD172D57E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2-Jxn Escape AV Dissociation Sinus Brady-watermark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2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618D-E06F-82F3-F8BD-C4E24A07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840C-49F4-3244-EE7C-24D07C118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47-year-old male presents with </a:t>
            </a:r>
            <a:r>
              <a:rPr lang="en-US" dirty="0">
                <a:latin typeface="+mn-lt"/>
              </a:rPr>
              <a:t>dizziness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C7F4CB-0233-E638-A311-A8968C23DC10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83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E2D93F-FDE2-8432-65D0-FE776BD4F44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A4FEC-2243-386A-EB8C-034342A4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3-Sinus Brady-watermark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4BD2B-129B-BCA6-727B-7339BBAD0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BB7D-2727-ECAA-91A2-4BDBFEB91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50-year-old 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6B56B6-8CF4-7D1E-A5E6-3BBBD7878B0F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84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32BC45-34FF-3F90-057D-851A904CB47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07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067BD-5120-E881-F032-8D55BBD2A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4-LVH-watermark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2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8ABD24-0AA5-0919-8BE2-8BD89A4BE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False Positive </a:t>
            </a:r>
            <a:r>
              <a:rPr lang="en-US"/>
              <a:t>Activation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1FC8429-145F-47AD-C8A0-A389869E23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49619"/>
              </p:ext>
            </p:extLst>
          </p:nvPr>
        </p:nvGraphicFramePr>
        <p:xfrm>
          <a:off x="838200" y="1565995"/>
          <a:ext cx="10515600" cy="4802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D21B7CB-D3E1-219E-1B2D-48693011D17C}"/>
              </a:ext>
            </a:extLst>
          </p:cNvPr>
          <p:cNvSpPr txBox="1"/>
          <p:nvPr/>
        </p:nvSpPr>
        <p:spPr>
          <a:xfrm>
            <a:off x="0" y="630313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rgbClr val="222222"/>
                </a:solidFill>
                <a:effectLst/>
                <a:latin typeface="+mj-lt"/>
              </a:rPr>
              <a:t>McCabe JM, Armstrong EJ, Kulkarni A, et al. Prevalence and factors associated with false-positive ST-segment elevation myocardial infarction diagnoses at primary percutaneous coronary intervention–capable centers: a report from the Activate-SF registry.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+mj-lt"/>
              </a:rPr>
              <a:t>Arch Intern Med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+mj-lt"/>
              </a:rPr>
              <a:t>. 2012;172(11):864-871.</a:t>
            </a:r>
            <a:endParaRPr lang="en-US" sz="12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BD9883-473F-5530-B989-A8E7EC30DE65}"/>
              </a:ext>
            </a:extLst>
          </p:cNvPr>
          <p:cNvSpPr txBox="1"/>
          <p:nvPr/>
        </p:nvSpPr>
        <p:spPr>
          <a:xfrm>
            <a:off x="1680198" y="4151529"/>
            <a:ext cx="2558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+mj-lt"/>
              </a:rPr>
              <a:t>Left Ventricular Hypertrophy</a:t>
            </a:r>
          </a:p>
        </p:txBody>
      </p:sp>
    </p:spTree>
    <p:extLst>
      <p:ext uri="{BB962C8B-B14F-4D97-AF65-F5344CB8AC3E}">
        <p14:creationId xmlns:p14="http://schemas.microsoft.com/office/powerpoint/2010/main" val="113730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B8E9A-4E94-3A59-14F8-BF6CA20C0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B9234-C144-B5E2-0905-CFD74BD7E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Armstrong</a:t>
            </a:r>
            <a:r>
              <a:rPr lang="en-US"/>
              <a:t> Algorithm for STE in </a:t>
            </a:r>
            <a:r>
              <a:rPr lang="en-US">
                <a:solidFill>
                  <a:schemeClr val="accent1"/>
                </a:solidFill>
              </a:rPr>
              <a:t>LVH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5FA996B-C465-27C4-FB0F-638C4C202FEB}"/>
                  </a:ext>
                </a:extLst>
              </p14:cNvPr>
              <p14:cNvContentPartPr/>
              <p14:nvPr/>
            </p14:nvContentPartPr>
            <p14:xfrm>
              <a:off x="5008543" y="1326899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5FA996B-C465-27C4-FB0F-638C4C202FE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99543" y="1317899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EB530DB-A071-F886-75F7-3545364C30B9}"/>
              </a:ext>
            </a:extLst>
          </p:cNvPr>
          <p:cNvSpPr txBox="1"/>
          <p:nvPr/>
        </p:nvSpPr>
        <p:spPr>
          <a:xfrm>
            <a:off x="0" y="628766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rgbClr val="222222"/>
                </a:solidFill>
                <a:effectLst/>
                <a:latin typeface="+mj-lt"/>
              </a:rPr>
              <a:t>Armstrong EJ, Kulkarni AR, Bhave PD, et al. Electrocardiographic criteria for ST-elevation myocardial infarction in patients with left ventricular hypertrophy.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+mj-lt"/>
              </a:rPr>
              <a:t>Am J </a:t>
            </a:r>
            <a:r>
              <a:rPr lang="en-US" sz="1200" b="0" i="1" dirty="0" err="1">
                <a:solidFill>
                  <a:srgbClr val="222222"/>
                </a:solidFill>
                <a:effectLst/>
                <a:latin typeface="+mj-lt"/>
              </a:rPr>
              <a:t>Cardiol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+mj-lt"/>
              </a:rPr>
              <a:t>. 2012;110(7):977-983.</a:t>
            </a:r>
            <a:endParaRPr lang="en-US" sz="1200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94FEBF-6DCF-7E97-A925-3F4EDF946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150" y="1560696"/>
            <a:ext cx="5186787" cy="447925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69E0556-5780-A5D1-EB4D-683A26B88F1D}"/>
              </a:ext>
            </a:extLst>
          </p:cNvPr>
          <p:cNvGrpSpPr/>
          <p:nvPr/>
        </p:nvGrpSpPr>
        <p:grpSpPr>
          <a:xfrm>
            <a:off x="9196776" y="3874941"/>
            <a:ext cx="1649639" cy="1584015"/>
            <a:chOff x="6855191" y="1959351"/>
            <a:chExt cx="1492600" cy="144106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94EDC8C-0962-7606-818B-155FAA227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55191" y="1959351"/>
              <a:ext cx="1492600" cy="144106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53CB11-917C-9ACD-B920-565E07456A20}"/>
                </a:ext>
              </a:extLst>
            </p:cNvPr>
            <p:cNvSpPr txBox="1"/>
            <p:nvPr/>
          </p:nvSpPr>
          <p:spPr>
            <a:xfrm>
              <a:off x="6855191" y="2217880"/>
              <a:ext cx="1492600" cy="924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>
                  <a:solidFill>
                    <a:schemeClr val="accent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j-lt"/>
                </a:rPr>
                <a:t>77%</a:t>
              </a:r>
            </a:p>
            <a:p>
              <a:pPr algn="ctr"/>
              <a:r>
                <a:rPr lang="en-US" sz="1600">
                  <a:latin typeface="+mj-lt"/>
                </a:rPr>
                <a:t>Sensitivity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8C5C50A-4725-8CBF-78FF-D7E46A869F63}"/>
              </a:ext>
            </a:extLst>
          </p:cNvPr>
          <p:cNvGrpSpPr/>
          <p:nvPr/>
        </p:nvGrpSpPr>
        <p:grpSpPr>
          <a:xfrm>
            <a:off x="9196776" y="1818316"/>
            <a:ext cx="1649639" cy="1584015"/>
            <a:chOff x="6855191" y="1959351"/>
            <a:chExt cx="1492600" cy="144106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C61DC0C-F9AF-13ED-E416-73FAC360B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55191" y="1959351"/>
              <a:ext cx="1492600" cy="144106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E98AF65-4E2C-4A68-D863-0F8B53333682}"/>
                </a:ext>
              </a:extLst>
            </p:cNvPr>
            <p:cNvSpPr txBox="1"/>
            <p:nvPr/>
          </p:nvSpPr>
          <p:spPr>
            <a:xfrm>
              <a:off x="6855191" y="2217880"/>
              <a:ext cx="1492600" cy="924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>
                  <a:solidFill>
                    <a:schemeClr val="accent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j-lt"/>
                </a:rPr>
                <a:t>91%</a:t>
              </a:r>
            </a:p>
            <a:p>
              <a:pPr algn="ctr"/>
              <a:r>
                <a:rPr lang="en-US" sz="1600">
                  <a:latin typeface="+mj-lt"/>
                </a:rPr>
                <a:t>Specificity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0F58EA6-4133-F652-C75B-F86657298EF8}"/>
              </a:ext>
            </a:extLst>
          </p:cNvPr>
          <p:cNvSpPr/>
          <p:nvPr/>
        </p:nvSpPr>
        <p:spPr>
          <a:xfrm>
            <a:off x="223284" y="1885522"/>
            <a:ext cx="3509098" cy="3086956"/>
          </a:xfrm>
          <a:prstGeom prst="roundRect">
            <a:avLst>
              <a:gd name="adj" fmla="val 9681"/>
            </a:avLst>
          </a:prstGeom>
          <a:noFill/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3CCE7BF-C5BE-33CC-CAEC-FB5AADDBE8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3339" y="2153649"/>
            <a:ext cx="1667774" cy="25346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0CBA1C2-11C5-2529-3862-C9A48A0AEFE2}"/>
              </a:ext>
            </a:extLst>
          </p:cNvPr>
          <p:cNvSpPr txBox="1"/>
          <p:nvPr/>
        </p:nvSpPr>
        <p:spPr>
          <a:xfrm>
            <a:off x="3056858" y="2719125"/>
            <a:ext cx="592577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accent1"/>
                </a:solidFill>
                <a:latin typeface="+mj-lt"/>
              </a:rPr>
              <a:t>STE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4DC8B3-D0C3-6CA8-D643-EC2A5FB14D97}"/>
              </a:ext>
            </a:extLst>
          </p:cNvPr>
          <p:cNvSpPr txBox="1"/>
          <p:nvPr/>
        </p:nvSpPr>
        <p:spPr>
          <a:xfrm>
            <a:off x="2769760" y="1935287"/>
            <a:ext cx="962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+mj-lt"/>
              </a:rPr>
              <a:t>V1-V3</a:t>
            </a:r>
            <a:endParaRPr lang="en-US"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01B97A-F39B-26AE-375B-0D3AF25AB9B3}"/>
              </a:ext>
            </a:extLst>
          </p:cNvPr>
          <p:cNvSpPr txBox="1"/>
          <p:nvPr/>
        </p:nvSpPr>
        <p:spPr>
          <a:xfrm>
            <a:off x="308788" y="3247977"/>
            <a:ext cx="565358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accent1"/>
                </a:solidFill>
                <a:latin typeface="+mj-lt"/>
              </a:rPr>
              <a:t>R-S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A79AB28-1E83-9D6B-2DC0-CF23D7B89344}"/>
              </a:ext>
            </a:extLst>
          </p:cNvPr>
          <p:cNvCxnSpPr>
            <a:cxnSpLocks/>
          </p:cNvCxnSpPr>
          <p:nvPr/>
        </p:nvCxnSpPr>
        <p:spPr>
          <a:xfrm>
            <a:off x="883138" y="2153648"/>
            <a:ext cx="0" cy="2534653"/>
          </a:xfrm>
          <a:prstGeom prst="straightConnector1">
            <a:avLst/>
          </a:prstGeom>
          <a:ln w="19050">
            <a:prstDash val="sys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A9A4FC7-2CFA-69D2-B533-D67CC2684142}"/>
              </a:ext>
            </a:extLst>
          </p:cNvPr>
          <p:cNvCxnSpPr>
            <a:cxnSpLocks/>
          </p:cNvCxnSpPr>
          <p:nvPr/>
        </p:nvCxnSpPr>
        <p:spPr>
          <a:xfrm>
            <a:off x="2934844" y="2943379"/>
            <a:ext cx="6352" cy="365760"/>
          </a:xfrm>
          <a:prstGeom prst="straightConnector1">
            <a:avLst/>
          </a:prstGeom>
          <a:ln w="19050">
            <a:prstDash val="sysDash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929BC8F-9EA5-44A2-EFF7-B550C28DB1C9}"/>
              </a:ext>
            </a:extLst>
          </p:cNvPr>
          <p:cNvCxnSpPr>
            <a:cxnSpLocks/>
          </p:cNvCxnSpPr>
          <p:nvPr/>
        </p:nvCxnSpPr>
        <p:spPr>
          <a:xfrm flipH="1">
            <a:off x="763117" y="2153648"/>
            <a:ext cx="129649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9B0FCCE-3DF9-9068-3B60-9EC0AD125320}"/>
              </a:ext>
            </a:extLst>
          </p:cNvPr>
          <p:cNvCxnSpPr>
            <a:cxnSpLocks/>
          </p:cNvCxnSpPr>
          <p:nvPr/>
        </p:nvCxnSpPr>
        <p:spPr>
          <a:xfrm flipH="1">
            <a:off x="763117" y="4694241"/>
            <a:ext cx="1182729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52356-4FA9-DECD-5644-7A256B26D72B}"/>
              </a:ext>
            </a:extLst>
          </p:cNvPr>
          <p:cNvCxnSpPr>
            <a:cxnSpLocks/>
          </p:cNvCxnSpPr>
          <p:nvPr/>
        </p:nvCxnSpPr>
        <p:spPr>
          <a:xfrm>
            <a:off x="1819334" y="2773256"/>
            <a:ext cx="1264364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C66A70-8DE4-8B1E-EE2D-9CD7D285575C}"/>
              </a:ext>
            </a:extLst>
          </p:cNvPr>
          <p:cNvCxnSpPr>
            <a:cxnSpLocks/>
          </p:cNvCxnSpPr>
          <p:nvPr/>
        </p:nvCxnSpPr>
        <p:spPr>
          <a:xfrm>
            <a:off x="1782946" y="2943379"/>
            <a:ext cx="1280169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4780772-40C4-17AA-7AE9-55E236837638}"/>
              </a:ext>
            </a:extLst>
          </p:cNvPr>
          <p:cNvCxnSpPr>
            <a:cxnSpLocks/>
          </p:cNvCxnSpPr>
          <p:nvPr/>
        </p:nvCxnSpPr>
        <p:spPr>
          <a:xfrm flipV="1">
            <a:off x="2934844" y="2407496"/>
            <a:ext cx="0" cy="365760"/>
          </a:xfrm>
          <a:prstGeom prst="straightConnector1">
            <a:avLst/>
          </a:prstGeom>
          <a:ln w="19050">
            <a:prstDash val="sysDash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5" descr="A black and white drawing of a rectangular shape&#10;&#10;AI-generated content may be incorrect.">
            <a:extLst>
              <a:ext uri="{FF2B5EF4-FFF2-40B4-BE49-F238E27FC236}">
                <a16:creationId xmlns:a16="http://schemas.microsoft.com/office/drawing/2014/main" id="{13FD0465-1511-79EF-BE1C-85423035A8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325" y="3551628"/>
            <a:ext cx="1344384" cy="846464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88A5107B-BEC7-C925-7168-59B85DFAA01E}"/>
              </a:ext>
            </a:extLst>
          </p:cNvPr>
          <p:cNvSpPr txBox="1"/>
          <p:nvPr/>
        </p:nvSpPr>
        <p:spPr>
          <a:xfrm>
            <a:off x="2123325" y="3641548"/>
            <a:ext cx="1304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</a:rPr>
              <a:t>STE/R-S </a:t>
            </a:r>
          </a:p>
          <a:p>
            <a:pPr algn="ctr"/>
            <a:r>
              <a:rPr lang="en-US" sz="2000">
                <a:solidFill>
                  <a:schemeClr val="accent1"/>
                </a:solidFill>
                <a:latin typeface="+mj-lt"/>
              </a:rPr>
              <a:t>&gt; 0.25?</a:t>
            </a:r>
          </a:p>
        </p:txBody>
      </p:sp>
    </p:spTree>
    <p:extLst>
      <p:ext uri="{BB962C8B-B14F-4D97-AF65-F5344CB8AC3E}">
        <p14:creationId xmlns:p14="http://schemas.microsoft.com/office/powerpoint/2010/main" val="315858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/>
      <p:bldP spid="15" grpId="0"/>
      <p:bldP spid="16" grpId="0"/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4F35B-27B6-2D1E-ADAC-E76C58D1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DDCBD-672E-0A80-9E04-CC9825395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83-year-old female presents with </a:t>
            </a:r>
            <a:r>
              <a:rPr lang="en-US" dirty="0">
                <a:latin typeface="+mn-lt"/>
              </a:rPr>
              <a:t>confusion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86CE66-B27A-DB81-0C28-4798B3CA4A24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85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239268-9169-D5AD-4FCD-9CDBCB925F6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4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AB3CB-8A23-FD3B-489B-7CD0F36B5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5-Slow AF Dig Tox-watermark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8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CG Stamped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G Stampede" id="{910F009D-651A-4DE1-8D05-191BEAF5189E}" vid="{6CBE172B-6667-422A-9DAB-43A0E64FECD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45d878-a160-4bc3-9b68-e662fa61dd21">
      <UserInfo>
        <DisplayName>Fisher, Zoe Renee</DisplayName>
        <AccountId>52</AccountId>
        <AccountType/>
      </UserInfo>
      <UserInfo>
        <DisplayName>Reynolds, Catherine E</DisplayName>
        <AccountId>81</AccountId>
        <AccountType/>
      </UserInfo>
      <UserInfo>
        <DisplayName>Elagandhala, Akshay K</DisplayName>
        <AccountId>79</AccountId>
        <AccountType/>
      </UserInfo>
      <UserInfo>
        <DisplayName>OKeefe Rafaeli, Brandon</DisplayName>
        <AccountId>108</AccountId>
        <AccountType/>
      </UserInfo>
      <UserInfo>
        <DisplayName>Lowery, Curtis L</DisplayName>
        <AccountId>32</AccountId>
        <AccountType/>
      </UserInfo>
      <UserInfo>
        <DisplayName>Barry, Connor J</DisplayName>
        <AccountId>98</AccountId>
        <AccountType/>
      </UserInfo>
    </SharedWithUsers>
    <lcf76f155ced4ddcb4097134ff3c332f xmlns="6a45c15d-b02b-4e02-9705-336a2e721168">
      <Terms xmlns="http://schemas.microsoft.com/office/infopath/2007/PartnerControls"/>
    </lcf76f155ced4ddcb4097134ff3c332f>
    <TaxCatchAll xmlns="e945d878-a160-4bc3-9b68-e662fa61dd2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951D99F3FCAE4DADAAB15B482BF1AF" ma:contentTypeVersion="16" ma:contentTypeDescription="Create a new document." ma:contentTypeScope="" ma:versionID="41cf97e3ed2a829c2148a153d4f73d9f">
  <xsd:schema xmlns:xsd="http://www.w3.org/2001/XMLSchema" xmlns:xs="http://www.w3.org/2001/XMLSchema" xmlns:p="http://schemas.microsoft.com/office/2006/metadata/properties" xmlns:ns2="6a45c15d-b02b-4e02-9705-336a2e721168" xmlns:ns3="e945d878-a160-4bc3-9b68-e662fa61dd21" targetNamespace="http://schemas.microsoft.com/office/2006/metadata/properties" ma:root="true" ma:fieldsID="f93d29022ee15504ad2587596dd8d87f" ns2:_="" ns3:_="">
    <xsd:import namespace="6a45c15d-b02b-4e02-9705-336a2e721168"/>
    <xsd:import namespace="e945d878-a160-4bc3-9b68-e662fa61d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5c15d-b02b-4e02-9705-336a2e7211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d802298-ac7f-4dc9-a73d-133dd7ac0f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45d878-a160-4bc3-9b68-e662fa61dd2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ace2da9-601c-4ff3-801a-76c04b9df11d}" ma:internalName="TaxCatchAll" ma:showField="CatchAllData" ma:web="e945d878-a160-4bc3-9b68-e662fa61d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5BF691-0CE1-4268-88F6-5D4BCD6033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A503DB-2118-487E-BC10-76AF075C65E7}">
  <ds:schemaRefs>
    <ds:schemaRef ds:uri="6a45c15d-b02b-4e02-9705-336a2e721168"/>
    <ds:schemaRef ds:uri="e945d878-a160-4bc3-9b68-e662fa61dd21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0CD1BF3-EEAB-4798-8AFE-A01D7CCE5B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45c15d-b02b-4e02-9705-336a2e721168"/>
    <ds:schemaRef ds:uri="e945d878-a160-4bc3-9b68-e662fa61d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821</Words>
  <Application>Microsoft Office PowerPoint</Application>
  <PresentationFormat>Widescreen</PresentationFormat>
  <Paragraphs>65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Nunito Sans</vt:lpstr>
      <vt:lpstr>Nunito Sans ExtraLight</vt:lpstr>
      <vt:lpstr>Arial</vt:lpstr>
      <vt:lpstr>Ink Free</vt:lpstr>
      <vt:lpstr>Calibri</vt:lpstr>
      <vt:lpstr>1_Office Theme</vt:lpstr>
      <vt:lpstr>ECG Stampede</vt:lpstr>
      <vt:lpstr>Conference 17</vt:lpstr>
      <vt:lpstr>79-year-old male presents with left shoulder pain</vt:lpstr>
      <vt:lpstr>PowerPoint Presentation</vt:lpstr>
      <vt:lpstr>65-year-old male presents with altered mental status</vt:lpstr>
      <vt:lpstr>PowerPoint Presentation</vt:lpstr>
      <vt:lpstr>39-year-old female presents with abdominal pain</vt:lpstr>
      <vt:lpstr>PowerPoint Presentation</vt:lpstr>
      <vt:lpstr>47-year-old male presents with dizziness</vt:lpstr>
      <vt:lpstr>PowerPoint Presentation</vt:lpstr>
      <vt:lpstr>50-year-old male presents with chest pain</vt:lpstr>
      <vt:lpstr>PowerPoint Presentation</vt:lpstr>
      <vt:lpstr>False Positive Activation</vt:lpstr>
      <vt:lpstr>Armstrong Algorithm for STE in LVH</vt:lpstr>
      <vt:lpstr>83-year-old female presents with confusion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Conference</dc:title>
  <dc:creator>Ben Cooper</dc:creator>
  <cp:lastModifiedBy>Cooper, Benjamin</cp:lastModifiedBy>
  <cp:revision>4</cp:revision>
  <dcterms:created xsi:type="dcterms:W3CDTF">2017-12-05T04:01:38Z</dcterms:created>
  <dcterms:modified xsi:type="dcterms:W3CDTF">2026-06-22T03:49:35Z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0x0101000A951D99F3FCAE4DADAAB15B482BF1AF</vt:lpwstr>
  </property>
  <property fmtid="{D5CDD505-2E9C-101B-9397-08002B2CF9AE}" pid="3" name="MediaServiceImageTags">
    <vt:lpwstr/>
  </property>
</Properties>
</file>