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21"/>
  </p:notesMasterIdLst>
  <p:sldIdLst>
    <p:sldId id="256" r:id="rId6"/>
    <p:sldId id="344" r:id="rId7"/>
    <p:sldId id="257" r:id="rId8"/>
    <p:sldId id="2387" r:id="rId9"/>
    <p:sldId id="2378" r:id="rId10"/>
    <p:sldId id="2388" r:id="rId11"/>
    <p:sldId id="2380" r:id="rId12"/>
    <p:sldId id="2389" r:id="rId13"/>
    <p:sldId id="2382" r:id="rId14"/>
    <p:sldId id="2354" r:id="rId15"/>
    <p:sldId id="2353" r:id="rId16"/>
    <p:sldId id="2390" r:id="rId17"/>
    <p:sldId id="2384" r:id="rId18"/>
    <p:sldId id="2391" r:id="rId19"/>
    <p:sldId id="2386" r:id="rId20"/>
  </p:sldIdLst>
  <p:sldSz cx="12192000" cy="6858000"/>
  <p:notesSz cx="6858000" cy="9144000"/>
  <p:embeddedFontLst>
    <p:embeddedFont>
      <p:font typeface="Ink Free" panose="03080402000500000000" pitchFamily="66" charset="0"/>
      <p:regular r:id="rId22"/>
    </p:embeddedFont>
    <p:embeddedFont>
      <p:font typeface="Nunito Sans" pitchFamily="2" charset="0"/>
      <p:regular r:id="rId23"/>
      <p:bold r:id="rId24"/>
      <p:italic r:id="rId25"/>
      <p:boldItalic r:id="rId26"/>
    </p:embeddedFont>
    <p:embeddedFont>
      <p:font typeface="Nunito Sans ExtraLight" pitchFamily="2" charset="0"/>
      <p:regular r:id="rId27"/>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Pacemaker Malfunction.</a:t>
            </a:r>
          </a:p>
          <a:p>
            <a:endParaRPr/>
          </a:p>
          <a:p>
            <a:r>
              <a:t>Pacemaker Malfunction. Failure to capture in a patient with a dual chamber pacemaker diagnosed with Twiddler's syndrome, a rare condition in which the pacemaker malfunctions due to coiling of the device in the skin pocket with resultant lead displacement. Pacemaker spikes (green) are seen without associated QRS complexes.</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Low Voltage Due to Myxedema.</a:t>
            </a:r>
          </a:p>
          <a:p>
            <a:endParaRPr/>
          </a:p>
          <a:p>
            <a:r>
              <a:t>Low Voltage Due to Myxedema. The traditional definition of low voltage is QRS amplitudes less than 5 mm in all limb leads or less than 10 mm in all precordial leads. The differential for low voltage can be broken down into two categories:</a:t>
            </a:r>
          </a:p>
          <a:p>
            <a:endParaRPr/>
          </a:p>
          <a:p>
            <a:r>
              <a:t>Cardiac abnormalities resulting in diminished impulse generation (e.g., prior infarcts, infiltrative cardiomyopathies like amyloidosis, and hypothyroidism).</a:t>
            </a:r>
          </a:p>
          <a:p>
            <a:endParaRPr/>
          </a:p>
          <a:p>
            <a:r>
              <a:t>Increased impedance related to attenuating substances between the heart and surface leads (fluid, air, or adipose).</a:t>
            </a:r>
          </a:p>
          <a:p>
            <a:endParaRPr/>
          </a:p>
          <a:p>
            <a:r>
              <a:t>The combination of low voltage and bradycardia should raise the concern for hypothyroidism/myxedema, as was the case with this patient.</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Wellens Syndrome.</a:t>
            </a:r>
          </a:p>
          <a:p>
            <a:endParaRPr/>
          </a:p>
          <a:p>
            <a:r>
              <a:t>Wellens Syndrome. Wellens syndrome (previously described in case 18) with deep, symmetric T wave inversions in the precordial leads. Left heart catheterization revealed 99% proximal left anterior descending artery stenosis.</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Posterior Myocardial Infarction.</a:t>
            </a:r>
          </a:p>
          <a:p>
            <a:endParaRPr/>
          </a:p>
          <a:p>
            <a:r>
              <a:t>Posterior Myocardial Infarction. Features of posterior wall myocardial infarction include R wave amplitude greater than the S wave amplitude in V1-2 with “mirror” ST-segment depression (especially horizontal or down-sloping) and upright T waves (Figure 24). Posterior myocardial infarction is commonly confused with anterior subendocardial ischemia; however, the T waves are usually negatively deflected with anterior subendocardial ischemia.  This ECG shows ST-segment depression and upright T waves in the precordial leads V2 through V4. In the subsequent ECG, V4-V6 represent posterior leads. At least 0.5 mm ST-segment elevation in any posterior lead is diagnostic of posterior wall infarction and can be seen in V6.</a:t>
            </a:r>
          </a:p>
          <a:p>
            <a:endParaRPr/>
          </a:p>
          <a:p>
            <a:r>
              <a:t>This patient received successful percutaneous coronary intervention to an occluded left circumflex artery.</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3ECF-5ADF-FCD1-062C-1A5C35CBE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00BE3-720C-5A80-CC1E-D2798363D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D8387-82A4-8B56-F5EF-CAFC75ECA6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04CA6C-B0C5-3457-64E6-CD99512E1B90}"/>
              </a:ext>
            </a:extLst>
          </p:cNvPr>
          <p:cNvSpPr>
            <a:spLocks noGrp="1"/>
          </p:cNvSpPr>
          <p:nvPr>
            <p:ph type="sldNum" sz="quarter" idx="5"/>
          </p:nvPr>
        </p:nvSpPr>
        <p:spPr/>
        <p:txBody>
          <a:bodyPr/>
          <a:lstStyle/>
          <a:p>
            <a:fld id="{BDFC372D-4ED0-4349-A599-5935843CE418}" type="slidenum">
              <a:rPr lang="en-US" smtClean="0"/>
              <a:t>10</a:t>
            </a:fld>
            <a:endParaRPr lang="en-US"/>
          </a:p>
        </p:txBody>
      </p:sp>
    </p:spTree>
    <p:extLst>
      <p:ext uri="{BB962C8B-B14F-4D97-AF65-F5344CB8AC3E}">
        <p14:creationId xmlns:p14="http://schemas.microsoft.com/office/powerpoint/2010/main" val="475312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Atrial Fibrillation with Rapid Ventricular Response.</a:t>
            </a:r>
          </a:p>
          <a:p>
            <a:endParaRPr/>
          </a:p>
          <a:p>
            <a:r>
              <a:t>Atrial Fibrillation with Rapid Ventricular Response. The differential for irregularly irregular rhythms includes at least three entities: atrial fibrillation (most common), atrial flutter with variable conduction, and multifocal atrial tachycardia. The latter two diagnoses produce coordinated atrial activity that can be visualized on the surface ECG, while the former does not. Since there are no discernable P waves, the rhythm is atrial fibrillation.</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Left Bundle Branch Block.</a:t>
            </a:r>
          </a:p>
          <a:p>
            <a:endParaRPr/>
          </a:p>
          <a:p>
            <a:r>
              <a:t>Left Bundle Branch Block. Classic left bundle branch block pattern with a wide and down-going QRS complex in V1, and notched, positively deflected QRS complex in I, aVL, and V6, and left axis deviation (see Figure 23 for further explanation of left bundle branch blocks).</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15</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12</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51-year-old female presents with </a:t>
            </a:r>
            <a:r>
              <a:rPr lang="en-US" dirty="0">
                <a:latin typeface="+mn-lt"/>
              </a:rPr>
              <a:t>chest wall spasms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50</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0-Failure to Capture-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72-year-old male presents with </a:t>
            </a:r>
            <a:r>
              <a:rPr lang="en-US" dirty="0">
                <a:latin typeface="+mn-lt"/>
              </a:rPr>
              <a:t>dizziness</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51</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51-Myxedema-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58-year-old female presents with </a:t>
            </a:r>
            <a:r>
              <a:rPr lang="en-US" dirty="0">
                <a:latin typeface="+mn-lt"/>
              </a:rPr>
              <a:t>chest pain</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52</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52-Dynamic TW-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81-year-old male presents with </a:t>
            </a:r>
            <a:r>
              <a:rPr lang="en-US" dirty="0">
                <a:latin typeface="+mn-lt"/>
              </a:rPr>
              <a:t>chest pain</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53</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53-Posterior MI-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7EA69-D897-57FB-FD01-DF48A9014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C7FB8-BF04-E298-7C7A-FB32B0307995}"/>
              </a:ext>
            </a:extLst>
          </p:cNvPr>
          <p:cNvSpPr>
            <a:spLocks noGrp="1"/>
          </p:cNvSpPr>
          <p:nvPr>
            <p:ph type="title"/>
          </p:nvPr>
        </p:nvSpPr>
        <p:spPr/>
        <p:txBody>
          <a:bodyPr/>
          <a:lstStyle/>
          <a:p>
            <a:r>
              <a:rPr lang="en-US" b="0"/>
              <a:t>Posterior </a:t>
            </a:r>
            <a:r>
              <a:rPr lang="en-US">
                <a:solidFill>
                  <a:schemeClr val="bg2"/>
                </a:solidFill>
              </a:rPr>
              <a:t>STEMI</a:t>
            </a:r>
          </a:p>
        </p:txBody>
      </p:sp>
      <p:grpSp>
        <p:nvGrpSpPr>
          <p:cNvPr id="3" name="Group 2">
            <a:extLst>
              <a:ext uri="{FF2B5EF4-FFF2-40B4-BE49-F238E27FC236}">
                <a16:creationId xmlns:a16="http://schemas.microsoft.com/office/drawing/2014/main" id="{EB16CA15-B469-0164-5A3A-D9E6EF2B077D}"/>
              </a:ext>
            </a:extLst>
          </p:cNvPr>
          <p:cNvGrpSpPr/>
          <p:nvPr/>
        </p:nvGrpSpPr>
        <p:grpSpPr>
          <a:xfrm>
            <a:off x="9151821" y="1974135"/>
            <a:ext cx="1649639" cy="1584015"/>
            <a:chOff x="6855191" y="1959351"/>
            <a:chExt cx="1492600" cy="1441063"/>
          </a:xfrm>
        </p:grpSpPr>
        <p:pic>
          <p:nvPicPr>
            <p:cNvPr id="4" name="Picture 3">
              <a:extLst>
                <a:ext uri="{FF2B5EF4-FFF2-40B4-BE49-F238E27FC236}">
                  <a16:creationId xmlns:a16="http://schemas.microsoft.com/office/drawing/2014/main" id="{23E3D94C-7E5F-8FFD-30EA-CB50A4AF01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6" name="TextBox 5">
              <a:extLst>
                <a:ext uri="{FF2B5EF4-FFF2-40B4-BE49-F238E27FC236}">
                  <a16:creationId xmlns:a16="http://schemas.microsoft.com/office/drawing/2014/main" id="{FA99F920-0954-5BE1-3B1E-4E98B204A749}"/>
                </a:ext>
              </a:extLst>
            </p:cNvPr>
            <p:cNvSpPr txBox="1"/>
            <p:nvPr/>
          </p:nvSpPr>
          <p:spPr>
            <a:xfrm>
              <a:off x="6855191" y="2105880"/>
              <a:ext cx="1492600" cy="1148003"/>
            </a:xfrm>
            <a:prstGeom prst="rect">
              <a:avLst/>
            </a:prstGeom>
            <a:noFill/>
          </p:spPr>
          <p:txBody>
            <a:bodyPr wrap="square" rtlCol="0">
              <a:spAutoFit/>
            </a:bodyPr>
            <a:lstStyle/>
            <a:p>
              <a:pPr algn="ctr"/>
              <a:r>
                <a:rPr lang="en-US" sz="4400">
                  <a:effectLst>
                    <a:outerShdw blurRad="50800" dist="38100" dir="2700000" algn="tl" rotWithShape="0">
                      <a:prstClr val="black"/>
                    </a:outerShdw>
                  </a:effectLst>
                  <a:latin typeface="+mj-lt"/>
                </a:rPr>
                <a:t>6%</a:t>
              </a:r>
            </a:p>
            <a:p>
              <a:pPr algn="ctr"/>
              <a:r>
                <a:rPr lang="en-US" sz="1600">
                  <a:latin typeface="+mj-lt"/>
                </a:rPr>
                <a:t>Isolated Posterior</a:t>
              </a:r>
            </a:p>
          </p:txBody>
        </p:sp>
      </p:grpSp>
      <p:grpSp>
        <p:nvGrpSpPr>
          <p:cNvPr id="7" name="Group 6">
            <a:extLst>
              <a:ext uri="{FF2B5EF4-FFF2-40B4-BE49-F238E27FC236}">
                <a16:creationId xmlns:a16="http://schemas.microsoft.com/office/drawing/2014/main" id="{D011DCC1-FB8D-CD9F-2E55-BA028A87E5CD}"/>
              </a:ext>
            </a:extLst>
          </p:cNvPr>
          <p:cNvGrpSpPr/>
          <p:nvPr/>
        </p:nvGrpSpPr>
        <p:grpSpPr>
          <a:xfrm>
            <a:off x="9151821" y="3944077"/>
            <a:ext cx="1649639" cy="1584015"/>
            <a:chOff x="6855191" y="1959351"/>
            <a:chExt cx="1492600" cy="1441063"/>
          </a:xfrm>
        </p:grpSpPr>
        <p:pic>
          <p:nvPicPr>
            <p:cNvPr id="8" name="Picture 7">
              <a:extLst>
                <a:ext uri="{FF2B5EF4-FFF2-40B4-BE49-F238E27FC236}">
                  <a16:creationId xmlns:a16="http://schemas.microsoft.com/office/drawing/2014/main" id="{C1FCCCD3-50D9-55C8-F8D5-C2534197954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9" name="TextBox 8">
              <a:extLst>
                <a:ext uri="{FF2B5EF4-FFF2-40B4-BE49-F238E27FC236}">
                  <a16:creationId xmlns:a16="http://schemas.microsoft.com/office/drawing/2014/main" id="{17A68434-344E-0D9F-E7B9-91D8EEE0D7E1}"/>
                </a:ext>
              </a:extLst>
            </p:cNvPr>
            <p:cNvSpPr txBox="1"/>
            <p:nvPr/>
          </p:nvSpPr>
          <p:spPr>
            <a:xfrm>
              <a:off x="6855191" y="2105880"/>
              <a:ext cx="1492600" cy="1148003"/>
            </a:xfrm>
            <a:prstGeom prst="rect">
              <a:avLst/>
            </a:prstGeom>
            <a:noFill/>
          </p:spPr>
          <p:txBody>
            <a:bodyPr wrap="square" rtlCol="0">
              <a:spAutoFit/>
            </a:bodyPr>
            <a:lstStyle/>
            <a:p>
              <a:pPr algn="ctr"/>
              <a:r>
                <a:rPr lang="en-US" sz="4400">
                  <a:effectLst>
                    <a:outerShdw blurRad="50800" dist="38100" dir="2700000" algn="tl" rotWithShape="0">
                      <a:prstClr val="black"/>
                    </a:outerShdw>
                  </a:effectLst>
                  <a:latin typeface="+mj-lt"/>
                </a:rPr>
                <a:t>30%</a:t>
              </a:r>
            </a:p>
            <a:p>
              <a:pPr algn="ctr"/>
              <a:r>
                <a:rPr lang="en-US" sz="1600">
                  <a:latin typeface="+mj-lt"/>
                </a:rPr>
                <a:t>Reperfusion</a:t>
              </a:r>
            </a:p>
            <a:p>
              <a:pPr algn="ctr"/>
              <a:r>
                <a:rPr lang="en-US" sz="1600">
                  <a:latin typeface="+mj-lt"/>
                </a:rPr>
                <a:t>&lt; 90 min</a:t>
              </a:r>
            </a:p>
          </p:txBody>
        </p:sp>
      </p:grpSp>
      <p:sp>
        <p:nvSpPr>
          <p:cNvPr id="10" name="TextBox 9">
            <a:extLst>
              <a:ext uri="{FF2B5EF4-FFF2-40B4-BE49-F238E27FC236}">
                <a16:creationId xmlns:a16="http://schemas.microsoft.com/office/drawing/2014/main" id="{825E3CDE-9DD2-A53F-FA00-1763D7A08B35}"/>
              </a:ext>
            </a:extLst>
          </p:cNvPr>
          <p:cNvSpPr txBox="1"/>
          <p:nvPr/>
        </p:nvSpPr>
        <p:spPr>
          <a:xfrm>
            <a:off x="0" y="6297388"/>
            <a:ext cx="12192000" cy="461665"/>
          </a:xfrm>
          <a:prstGeom prst="rect">
            <a:avLst/>
          </a:prstGeom>
          <a:noFill/>
        </p:spPr>
        <p:txBody>
          <a:bodyPr wrap="square" rtlCol="0">
            <a:spAutoFit/>
          </a:bodyPr>
          <a:lstStyle/>
          <a:p>
            <a:r>
              <a:rPr lang="en-US" sz="1200" b="0" i="0">
                <a:solidFill>
                  <a:srgbClr val="222222"/>
                </a:solidFill>
                <a:effectLst/>
                <a:latin typeface="+mj-lt"/>
              </a:rPr>
              <a:t>Waldo SW, Armstrong EJ, Kulkarni A, et al. Clinical characteristics and reperfusion times among patients with an isolated posterior myocardial infarction. J Invasive </a:t>
            </a:r>
            <a:r>
              <a:rPr lang="en-US" sz="1200" b="0" i="0" err="1">
                <a:solidFill>
                  <a:srgbClr val="222222"/>
                </a:solidFill>
                <a:effectLst/>
                <a:latin typeface="+mj-lt"/>
              </a:rPr>
              <a:t>Cardiol</a:t>
            </a:r>
            <a:r>
              <a:rPr lang="en-US" sz="1200" b="0" i="0">
                <a:solidFill>
                  <a:srgbClr val="222222"/>
                </a:solidFill>
                <a:effectLst/>
                <a:latin typeface="+mj-lt"/>
              </a:rPr>
              <a:t>. 2013;25(8):371-5.</a:t>
            </a:r>
            <a:endParaRPr lang="en-US" sz="1200">
              <a:latin typeface="+mj-lt"/>
            </a:endParaRPr>
          </a:p>
        </p:txBody>
      </p:sp>
      <p:pic>
        <p:nvPicPr>
          <p:cNvPr id="11" name="Picture 10" descr="A drawing of a heart&#10;&#10;AI-generated content may be incorrect.">
            <a:extLst>
              <a:ext uri="{FF2B5EF4-FFF2-40B4-BE49-F238E27FC236}">
                <a16:creationId xmlns:a16="http://schemas.microsoft.com/office/drawing/2014/main" id="{B22BCB8F-26D9-69EC-1674-8C8A99A3F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847" y="1851354"/>
            <a:ext cx="3816048" cy="4285367"/>
          </a:xfrm>
          <a:prstGeom prst="rect">
            <a:avLst/>
          </a:prstGeom>
        </p:spPr>
      </p:pic>
      <p:grpSp>
        <p:nvGrpSpPr>
          <p:cNvPr id="22" name="Group 21">
            <a:extLst>
              <a:ext uri="{FF2B5EF4-FFF2-40B4-BE49-F238E27FC236}">
                <a16:creationId xmlns:a16="http://schemas.microsoft.com/office/drawing/2014/main" id="{BDC94C6A-B9E0-9DB0-4976-5BB26254CB0A}"/>
              </a:ext>
            </a:extLst>
          </p:cNvPr>
          <p:cNvGrpSpPr/>
          <p:nvPr/>
        </p:nvGrpSpPr>
        <p:grpSpPr>
          <a:xfrm>
            <a:off x="4386721" y="2086682"/>
            <a:ext cx="3745906" cy="3094916"/>
            <a:chOff x="4386721" y="2086682"/>
            <a:chExt cx="3745906" cy="3094916"/>
          </a:xfrm>
        </p:grpSpPr>
        <p:grpSp>
          <p:nvGrpSpPr>
            <p:cNvPr id="21" name="Group 20">
              <a:extLst>
                <a:ext uri="{FF2B5EF4-FFF2-40B4-BE49-F238E27FC236}">
                  <a16:creationId xmlns:a16="http://schemas.microsoft.com/office/drawing/2014/main" id="{9DA9BE77-2588-9061-DDCB-DD0C068BB03B}"/>
                </a:ext>
              </a:extLst>
            </p:cNvPr>
            <p:cNvGrpSpPr/>
            <p:nvPr/>
          </p:nvGrpSpPr>
          <p:grpSpPr>
            <a:xfrm>
              <a:off x="4386721" y="2311211"/>
              <a:ext cx="3745906" cy="2870387"/>
              <a:chOff x="4011164" y="2180583"/>
              <a:chExt cx="3745906" cy="2870387"/>
            </a:xfrm>
          </p:grpSpPr>
          <p:pic>
            <p:nvPicPr>
              <p:cNvPr id="12" name="Picture 11" descr="A graph with arrows pointing to the line&#10;&#10;AI-generated content may be incorrect.">
                <a:extLst>
                  <a:ext uri="{FF2B5EF4-FFF2-40B4-BE49-F238E27FC236}">
                    <a16:creationId xmlns:a16="http://schemas.microsoft.com/office/drawing/2014/main" id="{32716722-7597-579F-BB1C-1EF41BF15A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2393" y="2499189"/>
                <a:ext cx="2247214" cy="2117922"/>
              </a:xfrm>
              <a:prstGeom prst="rect">
                <a:avLst/>
              </a:prstGeom>
            </p:spPr>
          </p:pic>
          <p:sp>
            <p:nvSpPr>
              <p:cNvPr id="16" name="Rectangle: Rounded Corners 15">
                <a:extLst>
                  <a:ext uri="{FF2B5EF4-FFF2-40B4-BE49-F238E27FC236}">
                    <a16:creationId xmlns:a16="http://schemas.microsoft.com/office/drawing/2014/main" id="{368F89C3-F144-2CE7-79A2-67A6B361AC84}"/>
                  </a:ext>
                </a:extLst>
              </p:cNvPr>
              <p:cNvSpPr/>
              <p:nvPr/>
            </p:nvSpPr>
            <p:spPr>
              <a:xfrm>
                <a:off x="4011164" y="2180583"/>
                <a:ext cx="3745906" cy="2870387"/>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5D28334-07F0-BCC0-8CC8-25BE8B14CF34}"/>
                  </a:ext>
                </a:extLst>
              </p:cNvPr>
              <p:cNvSpPr txBox="1"/>
              <p:nvPr/>
            </p:nvSpPr>
            <p:spPr>
              <a:xfrm>
                <a:off x="6096000" y="4590992"/>
                <a:ext cx="729343" cy="369332"/>
              </a:xfrm>
              <a:prstGeom prst="rect">
                <a:avLst/>
              </a:prstGeom>
              <a:noFill/>
            </p:spPr>
            <p:txBody>
              <a:bodyPr wrap="square" rtlCol="0">
                <a:spAutoFit/>
              </a:bodyPr>
              <a:lstStyle/>
              <a:p>
                <a:pPr algn="ctr"/>
                <a:r>
                  <a:rPr lang="en-US">
                    <a:solidFill>
                      <a:schemeClr val="accent1"/>
                    </a:solidFill>
                    <a:latin typeface="+mj-lt"/>
                  </a:rPr>
                  <a:t>STD</a:t>
                </a:r>
              </a:p>
            </p:txBody>
          </p:sp>
          <p:sp>
            <p:nvSpPr>
              <p:cNvPr id="19" name="TextBox 18">
                <a:extLst>
                  <a:ext uri="{FF2B5EF4-FFF2-40B4-BE49-F238E27FC236}">
                    <a16:creationId xmlns:a16="http://schemas.microsoft.com/office/drawing/2014/main" id="{699FAEAB-31E9-E658-FB98-EFED35795B06}"/>
                  </a:ext>
                </a:extLst>
              </p:cNvPr>
              <p:cNvSpPr txBox="1"/>
              <p:nvPr/>
            </p:nvSpPr>
            <p:spPr>
              <a:xfrm>
                <a:off x="6303009" y="2345055"/>
                <a:ext cx="1112894" cy="369332"/>
              </a:xfrm>
              <a:prstGeom prst="rect">
                <a:avLst/>
              </a:prstGeom>
              <a:noFill/>
            </p:spPr>
            <p:txBody>
              <a:bodyPr wrap="square" rtlCol="0">
                <a:spAutoFit/>
              </a:bodyPr>
              <a:lstStyle/>
              <a:p>
                <a:pPr algn="ctr"/>
                <a:r>
                  <a:rPr lang="en-US">
                    <a:solidFill>
                      <a:schemeClr val="accent2"/>
                    </a:solidFill>
                    <a:latin typeface="Aptos" panose="020B0004020202020204" pitchFamily="34" charset="0"/>
                  </a:rPr>
                  <a:t>↑ t wave</a:t>
                </a:r>
                <a:endParaRPr lang="en-US">
                  <a:solidFill>
                    <a:schemeClr val="accent2"/>
                  </a:solidFill>
                  <a:latin typeface="+mj-lt"/>
                </a:endParaRPr>
              </a:p>
            </p:txBody>
          </p:sp>
          <p:sp>
            <p:nvSpPr>
              <p:cNvPr id="20" name="TextBox 19">
                <a:extLst>
                  <a:ext uri="{FF2B5EF4-FFF2-40B4-BE49-F238E27FC236}">
                    <a16:creationId xmlns:a16="http://schemas.microsoft.com/office/drawing/2014/main" id="{1024B784-E50A-270B-E5D6-8D4C6EB12674}"/>
                  </a:ext>
                </a:extLst>
              </p:cNvPr>
              <p:cNvSpPr txBox="1"/>
              <p:nvPr/>
            </p:nvSpPr>
            <p:spPr>
              <a:xfrm>
                <a:off x="4201233" y="2338522"/>
                <a:ext cx="903515" cy="369332"/>
              </a:xfrm>
              <a:prstGeom prst="rect">
                <a:avLst/>
              </a:prstGeom>
              <a:noFill/>
            </p:spPr>
            <p:txBody>
              <a:bodyPr wrap="square" rtlCol="0">
                <a:spAutoFit/>
              </a:bodyPr>
              <a:lstStyle/>
              <a:p>
                <a:pPr algn="ctr"/>
                <a:r>
                  <a:rPr lang="en-US">
                    <a:solidFill>
                      <a:schemeClr val="accent3"/>
                    </a:solidFill>
                    <a:latin typeface="Aptos" panose="020B0004020202020204" pitchFamily="34" charset="0"/>
                  </a:rPr>
                  <a:t>R/S ≥ 1</a:t>
                </a:r>
                <a:endParaRPr lang="en-US">
                  <a:solidFill>
                    <a:schemeClr val="accent3"/>
                  </a:solidFill>
                  <a:latin typeface="+mj-lt"/>
                </a:endParaRPr>
              </a:p>
            </p:txBody>
          </p:sp>
        </p:grpSp>
        <p:sp>
          <p:nvSpPr>
            <p:cNvPr id="15" name="TextBox 14">
              <a:extLst>
                <a:ext uri="{FF2B5EF4-FFF2-40B4-BE49-F238E27FC236}">
                  <a16:creationId xmlns:a16="http://schemas.microsoft.com/office/drawing/2014/main" id="{4FADFA13-6689-A0C4-A510-39C8049048E9}"/>
                </a:ext>
              </a:extLst>
            </p:cNvPr>
            <p:cNvSpPr txBox="1"/>
            <p:nvPr/>
          </p:nvSpPr>
          <p:spPr>
            <a:xfrm>
              <a:off x="5571718" y="2086682"/>
              <a:ext cx="1377950" cy="461665"/>
            </a:xfrm>
            <a:prstGeom prst="rect">
              <a:avLst/>
            </a:prstGeom>
            <a:noFill/>
          </p:spPr>
          <p:txBody>
            <a:bodyPr wrap="square" rtlCol="0">
              <a:spAutoFit/>
            </a:bodyPr>
            <a:lstStyle/>
            <a:p>
              <a:r>
                <a:rPr lang="en-US" sz="2400">
                  <a:highlight>
                    <a:srgbClr val="000000"/>
                  </a:highlight>
                  <a:latin typeface="BlinkMacSystemFont"/>
                </a:rPr>
                <a:t>V2 or V3</a:t>
              </a:r>
              <a:r>
                <a:rPr lang="en-US" sz="2400" b="0" i="0">
                  <a:effectLst/>
                  <a:highlight>
                    <a:srgbClr val="000000"/>
                  </a:highlight>
                  <a:latin typeface="BlinkMacSystemFont"/>
                </a:rPr>
                <a:t> </a:t>
              </a:r>
              <a:endParaRPr lang="en-US" sz="2400">
                <a:highlight>
                  <a:srgbClr val="000000"/>
                </a:highlight>
              </a:endParaRPr>
            </a:p>
          </p:txBody>
        </p:sp>
      </p:grpSp>
    </p:spTree>
    <p:extLst>
      <p:ext uri="{BB962C8B-B14F-4D97-AF65-F5344CB8AC3E}">
        <p14:creationId xmlns:p14="http://schemas.microsoft.com/office/powerpoint/2010/main" val="161433900"/>
      </p:ext>
    </p:extLst>
  </p:cSld>
  <p:clrMapOvr>
    <a:masterClrMapping/>
  </p:clrMapOvr>
  <mc:AlternateContent xmlns:mc="http://schemas.openxmlformats.org/markup-compatibility/2006" xmlns:p14="http://schemas.microsoft.com/office/powerpoint/2010/main">
    <mc:Choice Requires="p14">
      <p:transition spd="med" p14:dur="700" advTm="102771">
        <p:fade/>
      </p:transition>
    </mc:Choice>
    <mc:Fallback xmlns="">
      <p:transition spd="med" advTm="10277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E5EB15-38B3-6391-66FD-51339F3164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63904" y="1437124"/>
            <a:ext cx="5664192" cy="4715869"/>
          </a:xfrm>
          <a:prstGeom prst="rect">
            <a:avLst/>
          </a:prstGeom>
        </p:spPr>
      </p:pic>
      <p:sp>
        <p:nvSpPr>
          <p:cNvPr id="6" name="TextBox 5">
            <a:extLst>
              <a:ext uri="{FF2B5EF4-FFF2-40B4-BE49-F238E27FC236}">
                <a16:creationId xmlns:a16="http://schemas.microsoft.com/office/drawing/2014/main" id="{3DBE325D-AD16-A343-6FCC-9E0CD9121723}"/>
              </a:ext>
            </a:extLst>
          </p:cNvPr>
          <p:cNvSpPr txBox="1"/>
          <p:nvPr/>
        </p:nvSpPr>
        <p:spPr>
          <a:xfrm>
            <a:off x="4505673" y="407252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V7</a:t>
            </a:r>
          </a:p>
        </p:txBody>
      </p:sp>
      <p:sp>
        <p:nvSpPr>
          <p:cNvPr id="7" name="TextBox 6">
            <a:extLst>
              <a:ext uri="{FF2B5EF4-FFF2-40B4-BE49-F238E27FC236}">
                <a16:creationId xmlns:a16="http://schemas.microsoft.com/office/drawing/2014/main" id="{F656DC53-8576-7E34-47A3-C412B20D2311}"/>
              </a:ext>
            </a:extLst>
          </p:cNvPr>
          <p:cNvSpPr txBox="1"/>
          <p:nvPr/>
        </p:nvSpPr>
        <p:spPr>
          <a:xfrm>
            <a:off x="5082909" y="408927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V8</a:t>
            </a:r>
          </a:p>
        </p:txBody>
      </p:sp>
      <p:sp>
        <p:nvSpPr>
          <p:cNvPr id="8" name="TextBox 7">
            <a:extLst>
              <a:ext uri="{FF2B5EF4-FFF2-40B4-BE49-F238E27FC236}">
                <a16:creationId xmlns:a16="http://schemas.microsoft.com/office/drawing/2014/main" id="{0D1FB1B3-68BC-5029-B8FF-1CCCCF20FF06}"/>
              </a:ext>
            </a:extLst>
          </p:cNvPr>
          <p:cNvSpPr txBox="1"/>
          <p:nvPr/>
        </p:nvSpPr>
        <p:spPr>
          <a:xfrm>
            <a:off x="5670963" y="407252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V9</a:t>
            </a:r>
          </a:p>
        </p:txBody>
      </p:sp>
      <p:sp>
        <p:nvSpPr>
          <p:cNvPr id="9" name="Title 8">
            <a:extLst>
              <a:ext uri="{FF2B5EF4-FFF2-40B4-BE49-F238E27FC236}">
                <a16:creationId xmlns:a16="http://schemas.microsoft.com/office/drawing/2014/main" id="{6C6C2338-6AAF-E7DD-6954-B4588E0B10AE}"/>
              </a:ext>
            </a:extLst>
          </p:cNvPr>
          <p:cNvSpPr>
            <a:spLocks noGrp="1"/>
          </p:cNvSpPr>
          <p:nvPr>
            <p:ph type="title"/>
          </p:nvPr>
        </p:nvSpPr>
        <p:spPr/>
        <p:txBody>
          <a:bodyPr/>
          <a:lstStyle/>
          <a:p>
            <a:r>
              <a:rPr lang="en-US" b="0"/>
              <a:t>Posterior </a:t>
            </a:r>
            <a:r>
              <a:rPr lang="en-US">
                <a:solidFill>
                  <a:schemeClr val="bg2"/>
                </a:solidFill>
              </a:rPr>
              <a:t>Lead Placement</a:t>
            </a:r>
          </a:p>
        </p:txBody>
      </p:sp>
    </p:spTree>
    <p:extLst>
      <p:ext uri="{BB962C8B-B14F-4D97-AF65-F5344CB8AC3E}">
        <p14:creationId xmlns:p14="http://schemas.microsoft.com/office/powerpoint/2010/main" val="2864610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81-year-old male presents with </a:t>
            </a:r>
            <a:r>
              <a:rPr lang="en-US" dirty="0">
                <a:latin typeface="+mn-lt"/>
              </a:rPr>
              <a:t>chest pain</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54</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54-AF RVR-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71-year-old male presents with </a:t>
            </a:r>
            <a:r>
              <a:rPr lang="en-US" dirty="0">
                <a:latin typeface="+mn-lt"/>
              </a:rPr>
              <a:t>palpitations</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55</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55-LBBB-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606</Words>
  <Application>Microsoft Office PowerPoint</Application>
  <PresentationFormat>Widescreen</PresentationFormat>
  <Paragraphs>63</Paragraphs>
  <Slides>15</Slides>
  <Notes>8</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BlinkMacSystemFont</vt:lpstr>
      <vt:lpstr>Ink Free</vt:lpstr>
      <vt:lpstr>Aptos</vt:lpstr>
      <vt:lpstr>Nunito Sans</vt:lpstr>
      <vt:lpstr>Arial</vt:lpstr>
      <vt:lpstr>Nunito Sans ExtraLight</vt:lpstr>
      <vt:lpstr>Calibri</vt:lpstr>
      <vt:lpstr>1_Office Theme</vt:lpstr>
      <vt:lpstr>ECG Stampede</vt:lpstr>
      <vt:lpstr>Conference 12</vt:lpstr>
      <vt:lpstr>51-year-old female presents with chest wall spasms</vt:lpstr>
      <vt:lpstr>PowerPoint Presentation</vt:lpstr>
      <vt:lpstr>72-year-old male presents with dizziness</vt:lpstr>
      <vt:lpstr>PowerPoint Presentation</vt:lpstr>
      <vt:lpstr>58-year-old female presents with chest pain</vt:lpstr>
      <vt:lpstr>PowerPoint Presentation</vt:lpstr>
      <vt:lpstr>81-year-old male presents with chest pain</vt:lpstr>
      <vt:lpstr>PowerPoint Presentation</vt:lpstr>
      <vt:lpstr>Posterior STEMI</vt:lpstr>
      <vt:lpstr>Posterior Lead Placement</vt:lpstr>
      <vt:lpstr>81-year-old male presents with chest pain</vt:lpstr>
      <vt:lpstr>PowerPoint Presentation</vt:lpstr>
      <vt:lpstr>71-year-old male presents with palpitations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4</cp:revision>
  <dcterms:created xsi:type="dcterms:W3CDTF">2017-12-05T04:01:38Z</dcterms:created>
  <dcterms:modified xsi:type="dcterms:W3CDTF">2026-06-22T03:48:16Z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